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8" r:id="rId10"/>
    <p:sldId id="271" r:id="rId11"/>
    <p:sldId id="267" r:id="rId12"/>
    <p:sldId id="263" r:id="rId13"/>
    <p:sldId id="264" r:id="rId14"/>
    <p:sldId id="269" r:id="rId15"/>
    <p:sldId id="270" r:id="rId16"/>
    <p:sldId id="265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F7D079-466D-45F2-91F8-A58730318499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34E1592-629E-496E-AC09-1517D7B06F3E}">
      <dgm:prSet phldrT="[Text]" custT="1"/>
      <dgm:spPr/>
      <dgm:t>
        <a:bodyPr/>
        <a:lstStyle/>
        <a:p>
          <a:r>
            <a:rPr lang="en-GB" sz="2000" b="1" dirty="0" smtClean="0">
              <a:latin typeface="Comic Sans MS" pitchFamily="66" charset="0"/>
            </a:rPr>
            <a:t>Flour Miller A</a:t>
          </a:r>
          <a:endParaRPr lang="en-GB" sz="2000" b="1" dirty="0">
            <a:latin typeface="Comic Sans MS" pitchFamily="66" charset="0"/>
          </a:endParaRPr>
        </a:p>
      </dgm:t>
    </dgm:pt>
    <dgm:pt modelId="{E3DC180F-3186-448C-9A9C-9BCCC99F9E78}" type="parTrans" cxnId="{FA2AEADD-1BEF-45EA-A4FD-EC0CA3C932B2}">
      <dgm:prSet/>
      <dgm:spPr/>
      <dgm:t>
        <a:bodyPr/>
        <a:lstStyle/>
        <a:p>
          <a:endParaRPr lang="en-GB"/>
        </a:p>
      </dgm:t>
    </dgm:pt>
    <dgm:pt modelId="{54D3441B-A107-4AF9-832F-23782007D142}" type="sibTrans" cxnId="{FA2AEADD-1BEF-45EA-A4FD-EC0CA3C932B2}">
      <dgm:prSet/>
      <dgm:spPr/>
      <dgm:t>
        <a:bodyPr/>
        <a:lstStyle/>
        <a:p>
          <a:endParaRPr lang="en-GB"/>
        </a:p>
      </dgm:t>
    </dgm:pt>
    <dgm:pt modelId="{08A79BAD-F995-4FF5-9703-340266EC6951}">
      <dgm:prSet phldrT="[Text]" custT="1"/>
      <dgm:spPr/>
      <dgm:t>
        <a:bodyPr/>
        <a:lstStyle/>
        <a:p>
          <a:r>
            <a:rPr lang="en-GB" sz="1600" b="1" i="1" u="sng" dirty="0" smtClean="0">
              <a:latin typeface="Comic Sans MS" pitchFamily="66" charset="0"/>
            </a:rPr>
            <a:t>Backwards Vertical </a:t>
          </a:r>
          <a:r>
            <a:rPr lang="en-GB" sz="1600" i="1" u="sng" dirty="0" smtClean="0">
              <a:latin typeface="Comic Sans MS" pitchFamily="66" charset="0"/>
            </a:rPr>
            <a:t>Integration</a:t>
          </a:r>
          <a:r>
            <a:rPr lang="en-GB" sz="1600" dirty="0" smtClean="0">
              <a:latin typeface="Comic Sans MS" pitchFamily="66" charset="0"/>
            </a:rPr>
            <a:t> </a:t>
          </a:r>
        </a:p>
        <a:p>
          <a:r>
            <a:rPr lang="en-GB" sz="1600" dirty="0" smtClean="0">
              <a:latin typeface="Comic Sans MS" pitchFamily="66" charset="0"/>
            </a:rPr>
            <a:t>Wheat Farmer</a:t>
          </a:r>
          <a:endParaRPr lang="en-GB" sz="1600" dirty="0">
            <a:latin typeface="Comic Sans MS" pitchFamily="66" charset="0"/>
          </a:endParaRPr>
        </a:p>
      </dgm:t>
    </dgm:pt>
    <dgm:pt modelId="{DF906FC8-93F6-4580-AEAE-4AE2EFCA343F}" type="parTrans" cxnId="{0F133752-3FB5-4E07-B389-DAABBB138339}">
      <dgm:prSet custT="1"/>
      <dgm:spPr/>
      <dgm:t>
        <a:bodyPr/>
        <a:lstStyle/>
        <a:p>
          <a:endParaRPr lang="en-GB" sz="1600">
            <a:latin typeface="Comic Sans MS" pitchFamily="66" charset="0"/>
          </a:endParaRPr>
        </a:p>
      </dgm:t>
    </dgm:pt>
    <dgm:pt modelId="{EB8FA000-4105-45B4-95F8-597DA4B06C34}" type="sibTrans" cxnId="{0F133752-3FB5-4E07-B389-DAABBB138339}">
      <dgm:prSet/>
      <dgm:spPr/>
      <dgm:t>
        <a:bodyPr/>
        <a:lstStyle/>
        <a:p>
          <a:endParaRPr lang="en-GB"/>
        </a:p>
      </dgm:t>
    </dgm:pt>
    <dgm:pt modelId="{E980CAA3-E3E6-42E4-9DB0-EF9CE70E46A4}">
      <dgm:prSet phldrT="[Text]" custT="1"/>
      <dgm:spPr/>
      <dgm:t>
        <a:bodyPr/>
        <a:lstStyle/>
        <a:p>
          <a:r>
            <a:rPr lang="en-GB" sz="1600" b="1" i="1" u="sng" dirty="0" smtClean="0">
              <a:latin typeface="Comic Sans MS" pitchFamily="66" charset="0"/>
            </a:rPr>
            <a:t>Diversification</a:t>
          </a:r>
          <a:r>
            <a:rPr lang="en-GB" sz="1600" dirty="0" smtClean="0">
              <a:latin typeface="Comic Sans MS" pitchFamily="66" charset="0"/>
            </a:rPr>
            <a:t> </a:t>
          </a:r>
        </a:p>
        <a:p>
          <a:r>
            <a:rPr lang="en-GB" sz="1600" dirty="0" smtClean="0">
              <a:latin typeface="Comic Sans MS" pitchFamily="66" charset="0"/>
            </a:rPr>
            <a:t>Purchases a Perfume manufacturer</a:t>
          </a:r>
          <a:endParaRPr lang="en-GB" sz="1600" dirty="0">
            <a:latin typeface="Comic Sans MS" pitchFamily="66" charset="0"/>
          </a:endParaRPr>
        </a:p>
      </dgm:t>
    </dgm:pt>
    <dgm:pt modelId="{BC86B442-4D1B-44AE-B499-9F14B15AEF6F}" type="parTrans" cxnId="{D3A1301B-79A2-494D-8F73-792D590164F1}">
      <dgm:prSet custT="1"/>
      <dgm:spPr/>
      <dgm:t>
        <a:bodyPr/>
        <a:lstStyle/>
        <a:p>
          <a:endParaRPr lang="en-GB" sz="1600">
            <a:latin typeface="Comic Sans MS" pitchFamily="66" charset="0"/>
          </a:endParaRPr>
        </a:p>
      </dgm:t>
    </dgm:pt>
    <dgm:pt modelId="{F4A00ADC-56C6-4459-9C2D-911788C48F0B}" type="sibTrans" cxnId="{D3A1301B-79A2-494D-8F73-792D590164F1}">
      <dgm:prSet/>
      <dgm:spPr/>
      <dgm:t>
        <a:bodyPr/>
        <a:lstStyle/>
        <a:p>
          <a:endParaRPr lang="en-GB"/>
        </a:p>
      </dgm:t>
    </dgm:pt>
    <dgm:pt modelId="{226C51C6-FE94-4A90-9A64-E7A980C6C74C}">
      <dgm:prSet phldrT="[Text]" custT="1"/>
      <dgm:spPr/>
      <dgm:t>
        <a:bodyPr/>
        <a:lstStyle/>
        <a:p>
          <a:r>
            <a:rPr lang="en-GB" sz="1600" b="1" i="1" u="sng" dirty="0" smtClean="0">
              <a:latin typeface="Comic Sans MS" pitchFamily="66" charset="0"/>
            </a:rPr>
            <a:t>Forwards Vertical Integration </a:t>
          </a:r>
        </a:p>
        <a:p>
          <a:r>
            <a:rPr lang="en-GB" sz="1600" dirty="0" smtClean="0">
              <a:latin typeface="Comic Sans MS" pitchFamily="66" charset="0"/>
            </a:rPr>
            <a:t>Bakery </a:t>
          </a:r>
          <a:endParaRPr lang="en-GB" sz="1600" dirty="0">
            <a:latin typeface="Comic Sans MS" pitchFamily="66" charset="0"/>
          </a:endParaRPr>
        </a:p>
      </dgm:t>
    </dgm:pt>
    <dgm:pt modelId="{77D18491-5FED-4E63-89B3-5F953E0B304B}" type="parTrans" cxnId="{6CD16C2B-C5BE-4A99-B9EE-0607BCAF09C7}">
      <dgm:prSet custT="1"/>
      <dgm:spPr/>
      <dgm:t>
        <a:bodyPr/>
        <a:lstStyle/>
        <a:p>
          <a:endParaRPr lang="en-GB" sz="1600">
            <a:latin typeface="Comic Sans MS" pitchFamily="66" charset="0"/>
          </a:endParaRPr>
        </a:p>
      </dgm:t>
    </dgm:pt>
    <dgm:pt modelId="{A491A0E9-3563-4DC7-8D9D-FB9B82AE5B32}" type="sibTrans" cxnId="{6CD16C2B-C5BE-4A99-B9EE-0607BCAF09C7}">
      <dgm:prSet/>
      <dgm:spPr/>
      <dgm:t>
        <a:bodyPr/>
        <a:lstStyle/>
        <a:p>
          <a:endParaRPr lang="en-GB"/>
        </a:p>
      </dgm:t>
    </dgm:pt>
    <dgm:pt modelId="{9C3029E1-D02E-492A-90C8-209A92F421A6}">
      <dgm:prSet phldrT="[Text]" custT="1"/>
      <dgm:spPr/>
      <dgm:t>
        <a:bodyPr/>
        <a:lstStyle/>
        <a:p>
          <a:r>
            <a:rPr lang="en-GB" sz="1600" b="1" i="1" u="sng" dirty="0" smtClean="0">
              <a:latin typeface="Comic Sans MS" pitchFamily="66" charset="0"/>
            </a:rPr>
            <a:t>Horizontal Integration </a:t>
          </a:r>
        </a:p>
        <a:p>
          <a:r>
            <a:rPr lang="en-GB" sz="1600" dirty="0" smtClean="0">
              <a:latin typeface="Comic Sans MS" pitchFamily="66" charset="0"/>
            </a:rPr>
            <a:t>Flour Miller B</a:t>
          </a:r>
          <a:endParaRPr lang="en-GB" sz="1600" dirty="0">
            <a:latin typeface="Comic Sans MS" pitchFamily="66" charset="0"/>
          </a:endParaRPr>
        </a:p>
      </dgm:t>
    </dgm:pt>
    <dgm:pt modelId="{E65E59F1-AB41-481F-BAD3-8D78F54038ED}" type="parTrans" cxnId="{A43C7701-A957-4FE5-B574-66E3A4CC2D3A}">
      <dgm:prSet custT="1"/>
      <dgm:spPr/>
      <dgm:t>
        <a:bodyPr/>
        <a:lstStyle/>
        <a:p>
          <a:endParaRPr lang="en-GB" sz="1600">
            <a:latin typeface="Comic Sans MS" pitchFamily="66" charset="0"/>
          </a:endParaRPr>
        </a:p>
      </dgm:t>
    </dgm:pt>
    <dgm:pt modelId="{2A5FB35C-5740-4385-8B34-2B123CD7F786}" type="sibTrans" cxnId="{A43C7701-A957-4FE5-B574-66E3A4CC2D3A}">
      <dgm:prSet/>
      <dgm:spPr/>
      <dgm:t>
        <a:bodyPr/>
        <a:lstStyle/>
        <a:p>
          <a:endParaRPr lang="en-GB"/>
        </a:p>
      </dgm:t>
    </dgm:pt>
    <dgm:pt modelId="{E58EC0BC-E46C-41DC-BFBE-465821C19733}" type="pres">
      <dgm:prSet presAssocID="{58F7D079-466D-45F2-91F8-A5873031849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CDCFFE-FDE0-4CB2-A551-9D9AB8695CD2}" type="pres">
      <dgm:prSet presAssocID="{134E1592-629E-496E-AC09-1517D7B06F3E}" presName="centerShape" presStyleLbl="node0" presStyleIdx="0" presStyleCnt="1" custScaleX="92667"/>
      <dgm:spPr/>
      <dgm:t>
        <a:bodyPr/>
        <a:lstStyle/>
        <a:p>
          <a:endParaRPr lang="en-US"/>
        </a:p>
      </dgm:t>
    </dgm:pt>
    <dgm:pt modelId="{15CFAE26-1D2D-4A13-B2C9-22EDA8C59F85}" type="pres">
      <dgm:prSet presAssocID="{DF906FC8-93F6-4580-AEAE-4AE2EFCA343F}" presName="parTrans" presStyleLbl="sibTrans2D1" presStyleIdx="0" presStyleCnt="4" custScaleX="188923"/>
      <dgm:spPr/>
      <dgm:t>
        <a:bodyPr/>
        <a:lstStyle/>
        <a:p>
          <a:endParaRPr lang="en-US"/>
        </a:p>
      </dgm:t>
    </dgm:pt>
    <dgm:pt modelId="{48672323-0A2D-41CF-B79B-B599697AAF07}" type="pres">
      <dgm:prSet presAssocID="{DF906FC8-93F6-4580-AEAE-4AE2EFCA343F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08261D2-2C1E-42F3-8A46-264C2EB89970}" type="pres">
      <dgm:prSet presAssocID="{08A79BAD-F995-4FF5-9703-340266EC6951}" presName="node" presStyleLbl="node1" presStyleIdx="0" presStyleCnt="4" custScaleX="1478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156193-3D36-43F9-8EB1-9F5D6EE3DE00}" type="pres">
      <dgm:prSet presAssocID="{BC86B442-4D1B-44AE-B499-9F14B15AEF6F}" presName="parTrans" presStyleLbl="sibTrans2D1" presStyleIdx="1" presStyleCnt="4" custScaleX="194336"/>
      <dgm:spPr/>
      <dgm:t>
        <a:bodyPr/>
        <a:lstStyle/>
        <a:p>
          <a:endParaRPr lang="en-US"/>
        </a:p>
      </dgm:t>
    </dgm:pt>
    <dgm:pt modelId="{3D1360F9-DCC9-4EF4-BF46-70921B91D33D}" type="pres">
      <dgm:prSet presAssocID="{BC86B442-4D1B-44AE-B499-9F14B15AEF6F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A5633BB-66DB-4828-B3CF-3FE42E0F5559}" type="pres">
      <dgm:prSet presAssocID="{E980CAA3-E3E6-42E4-9DB0-EF9CE70E46A4}" presName="node" presStyleLbl="node1" presStyleIdx="1" presStyleCnt="4" custScaleX="141776" custScaleY="132868" custRadScaleRad="1232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867CDF-B4CB-4DCF-8AAC-E2252F8FE5E6}" type="pres">
      <dgm:prSet presAssocID="{77D18491-5FED-4E63-89B3-5F953E0B304B}" presName="parTrans" presStyleLbl="sibTrans2D1" presStyleIdx="2" presStyleCnt="4" custScaleX="189361"/>
      <dgm:spPr/>
      <dgm:t>
        <a:bodyPr/>
        <a:lstStyle/>
        <a:p>
          <a:endParaRPr lang="en-US"/>
        </a:p>
      </dgm:t>
    </dgm:pt>
    <dgm:pt modelId="{50FE9D49-A378-410F-8642-499E2057CA47}" type="pres">
      <dgm:prSet presAssocID="{77D18491-5FED-4E63-89B3-5F953E0B304B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5FFB8BAC-1D3D-4A5B-9ED4-514FD6F37E1B}" type="pres">
      <dgm:prSet presAssocID="{226C51C6-FE94-4A90-9A64-E7A980C6C74C}" presName="node" presStyleLbl="node1" presStyleIdx="2" presStyleCnt="4" custScaleX="158338" custRadScaleRad="99633" custRadScaleInc="-1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A14D16-5CD7-43F5-9A32-1621DFBD2D7A}" type="pres">
      <dgm:prSet presAssocID="{E65E59F1-AB41-481F-BAD3-8D78F54038ED}" presName="parTrans" presStyleLbl="sibTrans2D1" presStyleIdx="3" presStyleCnt="4" custScaleX="204405"/>
      <dgm:spPr/>
      <dgm:t>
        <a:bodyPr/>
        <a:lstStyle/>
        <a:p>
          <a:endParaRPr lang="en-US"/>
        </a:p>
      </dgm:t>
    </dgm:pt>
    <dgm:pt modelId="{498453D2-8989-4ACD-BFFB-28E576FC1BAD}" type="pres">
      <dgm:prSet presAssocID="{E65E59F1-AB41-481F-BAD3-8D78F54038ED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D220018A-5151-4200-BF1A-723E69A61CEF}" type="pres">
      <dgm:prSet presAssocID="{9C3029E1-D02E-492A-90C8-209A92F421A6}" presName="node" presStyleLbl="node1" presStyleIdx="3" presStyleCnt="4" custScaleX="139214" custRadScaleRad="129953" custRadScaleInc="1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DAE4F3-DA80-4AE8-A9BA-422880F34A3B}" type="presOf" srcId="{58F7D079-466D-45F2-91F8-A58730318499}" destId="{E58EC0BC-E46C-41DC-BFBE-465821C19733}" srcOrd="0" destOrd="0" presId="urn:microsoft.com/office/officeart/2005/8/layout/radial5"/>
    <dgm:cxn modelId="{F4FB35C3-461B-4FDF-A555-5B64C02D9D49}" type="presOf" srcId="{BC86B442-4D1B-44AE-B499-9F14B15AEF6F}" destId="{AD156193-3D36-43F9-8EB1-9F5D6EE3DE00}" srcOrd="0" destOrd="0" presId="urn:microsoft.com/office/officeart/2005/8/layout/radial5"/>
    <dgm:cxn modelId="{768EBB96-27EC-4F7B-A308-D46F917786AE}" type="presOf" srcId="{DF906FC8-93F6-4580-AEAE-4AE2EFCA343F}" destId="{15CFAE26-1D2D-4A13-B2C9-22EDA8C59F85}" srcOrd="0" destOrd="0" presId="urn:microsoft.com/office/officeart/2005/8/layout/radial5"/>
    <dgm:cxn modelId="{D3A1301B-79A2-494D-8F73-792D590164F1}" srcId="{134E1592-629E-496E-AC09-1517D7B06F3E}" destId="{E980CAA3-E3E6-42E4-9DB0-EF9CE70E46A4}" srcOrd="1" destOrd="0" parTransId="{BC86B442-4D1B-44AE-B499-9F14B15AEF6F}" sibTransId="{F4A00ADC-56C6-4459-9C2D-911788C48F0B}"/>
    <dgm:cxn modelId="{A65B7806-6F28-435B-9674-2AA65E5B1BD3}" type="presOf" srcId="{9C3029E1-D02E-492A-90C8-209A92F421A6}" destId="{D220018A-5151-4200-BF1A-723E69A61CEF}" srcOrd="0" destOrd="0" presId="urn:microsoft.com/office/officeart/2005/8/layout/radial5"/>
    <dgm:cxn modelId="{9F59DA45-FBA5-4326-8FF9-B9B020AE33A4}" type="presOf" srcId="{DF906FC8-93F6-4580-AEAE-4AE2EFCA343F}" destId="{48672323-0A2D-41CF-B79B-B599697AAF07}" srcOrd="1" destOrd="0" presId="urn:microsoft.com/office/officeart/2005/8/layout/radial5"/>
    <dgm:cxn modelId="{0F133752-3FB5-4E07-B389-DAABBB138339}" srcId="{134E1592-629E-496E-AC09-1517D7B06F3E}" destId="{08A79BAD-F995-4FF5-9703-340266EC6951}" srcOrd="0" destOrd="0" parTransId="{DF906FC8-93F6-4580-AEAE-4AE2EFCA343F}" sibTransId="{EB8FA000-4105-45B4-95F8-597DA4B06C34}"/>
    <dgm:cxn modelId="{6CD16C2B-C5BE-4A99-B9EE-0607BCAF09C7}" srcId="{134E1592-629E-496E-AC09-1517D7B06F3E}" destId="{226C51C6-FE94-4A90-9A64-E7A980C6C74C}" srcOrd="2" destOrd="0" parTransId="{77D18491-5FED-4E63-89B3-5F953E0B304B}" sibTransId="{A491A0E9-3563-4DC7-8D9D-FB9B82AE5B32}"/>
    <dgm:cxn modelId="{43D3DEEF-C14F-49AA-9988-49D3B662BC72}" type="presOf" srcId="{BC86B442-4D1B-44AE-B499-9F14B15AEF6F}" destId="{3D1360F9-DCC9-4EF4-BF46-70921B91D33D}" srcOrd="1" destOrd="0" presId="urn:microsoft.com/office/officeart/2005/8/layout/radial5"/>
    <dgm:cxn modelId="{71686C4E-C8EA-4B09-B085-A23981CE7D20}" type="presOf" srcId="{E980CAA3-E3E6-42E4-9DB0-EF9CE70E46A4}" destId="{FA5633BB-66DB-4828-B3CF-3FE42E0F5559}" srcOrd="0" destOrd="0" presId="urn:microsoft.com/office/officeart/2005/8/layout/radial5"/>
    <dgm:cxn modelId="{A43C7701-A957-4FE5-B574-66E3A4CC2D3A}" srcId="{134E1592-629E-496E-AC09-1517D7B06F3E}" destId="{9C3029E1-D02E-492A-90C8-209A92F421A6}" srcOrd="3" destOrd="0" parTransId="{E65E59F1-AB41-481F-BAD3-8D78F54038ED}" sibTransId="{2A5FB35C-5740-4385-8B34-2B123CD7F786}"/>
    <dgm:cxn modelId="{FA2AEADD-1BEF-45EA-A4FD-EC0CA3C932B2}" srcId="{58F7D079-466D-45F2-91F8-A58730318499}" destId="{134E1592-629E-496E-AC09-1517D7B06F3E}" srcOrd="0" destOrd="0" parTransId="{E3DC180F-3186-448C-9A9C-9BCCC99F9E78}" sibTransId="{54D3441B-A107-4AF9-832F-23782007D142}"/>
    <dgm:cxn modelId="{B4687987-A646-4B3B-A903-7555F4DF140A}" type="presOf" srcId="{134E1592-629E-496E-AC09-1517D7B06F3E}" destId="{7ACDCFFE-FDE0-4CB2-A551-9D9AB8695CD2}" srcOrd="0" destOrd="0" presId="urn:microsoft.com/office/officeart/2005/8/layout/radial5"/>
    <dgm:cxn modelId="{E32689FB-1089-45E4-AAFB-9C2859724C40}" type="presOf" srcId="{E65E59F1-AB41-481F-BAD3-8D78F54038ED}" destId="{498453D2-8989-4ACD-BFFB-28E576FC1BAD}" srcOrd="1" destOrd="0" presId="urn:microsoft.com/office/officeart/2005/8/layout/radial5"/>
    <dgm:cxn modelId="{1A42528D-5020-4314-A621-6A9F616D8920}" type="presOf" srcId="{77D18491-5FED-4E63-89B3-5F953E0B304B}" destId="{77867CDF-B4CB-4DCF-8AAC-E2252F8FE5E6}" srcOrd="0" destOrd="0" presId="urn:microsoft.com/office/officeart/2005/8/layout/radial5"/>
    <dgm:cxn modelId="{A49857B4-6260-419B-995B-5517C67F239B}" type="presOf" srcId="{226C51C6-FE94-4A90-9A64-E7A980C6C74C}" destId="{5FFB8BAC-1D3D-4A5B-9ED4-514FD6F37E1B}" srcOrd="0" destOrd="0" presId="urn:microsoft.com/office/officeart/2005/8/layout/radial5"/>
    <dgm:cxn modelId="{6FDD5D5F-77A8-4360-9ECF-3682AE4F9F9E}" type="presOf" srcId="{08A79BAD-F995-4FF5-9703-340266EC6951}" destId="{508261D2-2C1E-42F3-8A46-264C2EB89970}" srcOrd="0" destOrd="0" presId="urn:microsoft.com/office/officeart/2005/8/layout/radial5"/>
    <dgm:cxn modelId="{14B28C41-12D2-4244-846A-09297196F319}" type="presOf" srcId="{E65E59F1-AB41-481F-BAD3-8D78F54038ED}" destId="{DEA14D16-5CD7-43F5-9A32-1621DFBD2D7A}" srcOrd="0" destOrd="0" presId="urn:microsoft.com/office/officeart/2005/8/layout/radial5"/>
    <dgm:cxn modelId="{60D64806-7AB3-4B55-99B5-55B04E03B113}" type="presOf" srcId="{77D18491-5FED-4E63-89B3-5F953E0B304B}" destId="{50FE9D49-A378-410F-8642-499E2057CA47}" srcOrd="1" destOrd="0" presId="urn:microsoft.com/office/officeart/2005/8/layout/radial5"/>
    <dgm:cxn modelId="{8287A08C-25BD-4F81-BC42-59C1994DDF6A}" type="presParOf" srcId="{E58EC0BC-E46C-41DC-BFBE-465821C19733}" destId="{7ACDCFFE-FDE0-4CB2-A551-9D9AB8695CD2}" srcOrd="0" destOrd="0" presId="urn:microsoft.com/office/officeart/2005/8/layout/radial5"/>
    <dgm:cxn modelId="{D5F1ED59-42CC-4463-8727-5865E7680DF9}" type="presParOf" srcId="{E58EC0BC-E46C-41DC-BFBE-465821C19733}" destId="{15CFAE26-1D2D-4A13-B2C9-22EDA8C59F85}" srcOrd="1" destOrd="0" presId="urn:microsoft.com/office/officeart/2005/8/layout/radial5"/>
    <dgm:cxn modelId="{CE6FD6B5-99C8-4D75-80C6-CCBC95847B32}" type="presParOf" srcId="{15CFAE26-1D2D-4A13-B2C9-22EDA8C59F85}" destId="{48672323-0A2D-41CF-B79B-B599697AAF07}" srcOrd="0" destOrd="0" presId="urn:microsoft.com/office/officeart/2005/8/layout/radial5"/>
    <dgm:cxn modelId="{C78F0BB6-3FEE-420F-B48E-96B4B0CBD509}" type="presParOf" srcId="{E58EC0BC-E46C-41DC-BFBE-465821C19733}" destId="{508261D2-2C1E-42F3-8A46-264C2EB89970}" srcOrd="2" destOrd="0" presId="urn:microsoft.com/office/officeart/2005/8/layout/radial5"/>
    <dgm:cxn modelId="{D9472DD3-9ED3-441A-9C8A-BD29A6A5B08A}" type="presParOf" srcId="{E58EC0BC-E46C-41DC-BFBE-465821C19733}" destId="{AD156193-3D36-43F9-8EB1-9F5D6EE3DE00}" srcOrd="3" destOrd="0" presId="urn:microsoft.com/office/officeart/2005/8/layout/radial5"/>
    <dgm:cxn modelId="{32D09D0F-DB6A-4D68-978F-6D11B0CE2E70}" type="presParOf" srcId="{AD156193-3D36-43F9-8EB1-9F5D6EE3DE00}" destId="{3D1360F9-DCC9-4EF4-BF46-70921B91D33D}" srcOrd="0" destOrd="0" presId="urn:microsoft.com/office/officeart/2005/8/layout/radial5"/>
    <dgm:cxn modelId="{F3AF99CE-B462-4F78-8139-1A63738EC67A}" type="presParOf" srcId="{E58EC0BC-E46C-41DC-BFBE-465821C19733}" destId="{FA5633BB-66DB-4828-B3CF-3FE42E0F5559}" srcOrd="4" destOrd="0" presId="urn:microsoft.com/office/officeart/2005/8/layout/radial5"/>
    <dgm:cxn modelId="{32C2F0F7-B5D2-4C9C-9B5F-7E94DDE0297A}" type="presParOf" srcId="{E58EC0BC-E46C-41DC-BFBE-465821C19733}" destId="{77867CDF-B4CB-4DCF-8AAC-E2252F8FE5E6}" srcOrd="5" destOrd="0" presId="urn:microsoft.com/office/officeart/2005/8/layout/radial5"/>
    <dgm:cxn modelId="{E3BED11D-8DB6-446B-BFFF-B5EE9C4AFCC1}" type="presParOf" srcId="{77867CDF-B4CB-4DCF-8AAC-E2252F8FE5E6}" destId="{50FE9D49-A378-410F-8642-499E2057CA47}" srcOrd="0" destOrd="0" presId="urn:microsoft.com/office/officeart/2005/8/layout/radial5"/>
    <dgm:cxn modelId="{C5C46466-6A5F-4E65-B789-7BB3A439CA4C}" type="presParOf" srcId="{E58EC0BC-E46C-41DC-BFBE-465821C19733}" destId="{5FFB8BAC-1D3D-4A5B-9ED4-514FD6F37E1B}" srcOrd="6" destOrd="0" presId="urn:microsoft.com/office/officeart/2005/8/layout/radial5"/>
    <dgm:cxn modelId="{46EC0BA7-60DC-4751-8832-2CA5C022DDB3}" type="presParOf" srcId="{E58EC0BC-E46C-41DC-BFBE-465821C19733}" destId="{DEA14D16-5CD7-43F5-9A32-1621DFBD2D7A}" srcOrd="7" destOrd="0" presId="urn:microsoft.com/office/officeart/2005/8/layout/radial5"/>
    <dgm:cxn modelId="{78AF3A5F-FD49-4F3A-A32B-330B887E0935}" type="presParOf" srcId="{DEA14D16-5CD7-43F5-9A32-1621DFBD2D7A}" destId="{498453D2-8989-4ACD-BFFB-28E576FC1BAD}" srcOrd="0" destOrd="0" presId="urn:microsoft.com/office/officeart/2005/8/layout/radial5"/>
    <dgm:cxn modelId="{585AAF7A-28BE-4E9D-9411-9C3CBAB60530}" type="presParOf" srcId="{E58EC0BC-E46C-41DC-BFBE-465821C19733}" destId="{D220018A-5151-4200-BF1A-723E69A61CE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DCFFE-FDE0-4CB2-A551-9D9AB8695CD2}">
      <dsp:nvSpPr>
        <dsp:cNvPr id="0" name=""/>
        <dsp:cNvSpPr/>
      </dsp:nvSpPr>
      <dsp:spPr>
        <a:xfrm>
          <a:off x="3600403" y="2222137"/>
          <a:ext cx="1420019" cy="1532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Comic Sans MS" pitchFamily="66" charset="0"/>
            </a:rPr>
            <a:t>Flour Miller A</a:t>
          </a:r>
          <a:endParaRPr lang="en-GB" sz="2000" b="1" kern="1200" dirty="0">
            <a:latin typeface="Comic Sans MS" pitchFamily="66" charset="0"/>
          </a:endParaRPr>
        </a:p>
      </dsp:txBody>
      <dsp:txXfrm>
        <a:off x="3808360" y="2446550"/>
        <a:ext cx="1004105" cy="1083563"/>
      </dsp:txXfrm>
    </dsp:sp>
    <dsp:sp modelId="{15CFAE26-1D2D-4A13-B2C9-22EDA8C59F85}">
      <dsp:nvSpPr>
        <dsp:cNvPr id="0" name=""/>
        <dsp:cNvSpPr/>
      </dsp:nvSpPr>
      <dsp:spPr>
        <a:xfrm rot="16200000">
          <a:off x="3986882" y="1641534"/>
          <a:ext cx="647062" cy="5343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Comic Sans MS" pitchFamily="66" charset="0"/>
          </a:endParaRPr>
        </a:p>
      </dsp:txBody>
      <dsp:txXfrm>
        <a:off x="4067037" y="1828562"/>
        <a:ext cx="486753" cy="320618"/>
      </dsp:txXfrm>
    </dsp:sp>
    <dsp:sp modelId="{508261D2-2C1E-42F3-8A46-264C2EB89970}">
      <dsp:nvSpPr>
        <dsp:cNvPr id="0" name=""/>
        <dsp:cNvSpPr/>
      </dsp:nvSpPr>
      <dsp:spPr>
        <a:xfrm>
          <a:off x="3148218" y="4250"/>
          <a:ext cx="2324389" cy="1571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i="1" u="sng" kern="1200" dirty="0" smtClean="0">
              <a:latin typeface="Comic Sans MS" pitchFamily="66" charset="0"/>
            </a:rPr>
            <a:t>Backwards Vertical </a:t>
          </a:r>
          <a:r>
            <a:rPr lang="en-GB" sz="1600" i="1" u="sng" kern="1200" dirty="0" smtClean="0">
              <a:latin typeface="Comic Sans MS" pitchFamily="66" charset="0"/>
            </a:rPr>
            <a:t>Integration</a:t>
          </a:r>
          <a:r>
            <a:rPr lang="en-GB" sz="1600" kern="1200" dirty="0" smtClean="0">
              <a:latin typeface="Comic Sans MS" pitchFamily="66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itchFamily="66" charset="0"/>
            </a:rPr>
            <a:t>Wheat Farmer</a:t>
          </a:r>
          <a:endParaRPr lang="en-GB" sz="1600" kern="1200" dirty="0">
            <a:latin typeface="Comic Sans MS" pitchFamily="66" charset="0"/>
          </a:endParaRPr>
        </a:p>
      </dsp:txBody>
      <dsp:txXfrm>
        <a:off x="3488617" y="234414"/>
        <a:ext cx="1643591" cy="1111330"/>
      </dsp:txXfrm>
    </dsp:sp>
    <dsp:sp modelId="{AD156193-3D36-43F9-8EB1-9F5D6EE3DE00}">
      <dsp:nvSpPr>
        <dsp:cNvPr id="0" name=""/>
        <dsp:cNvSpPr/>
      </dsp:nvSpPr>
      <dsp:spPr>
        <a:xfrm>
          <a:off x="4993904" y="2721149"/>
          <a:ext cx="910739" cy="5343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Comic Sans MS" pitchFamily="66" charset="0"/>
          </a:endParaRPr>
        </a:p>
      </dsp:txBody>
      <dsp:txXfrm>
        <a:off x="4993904" y="2828022"/>
        <a:ext cx="750430" cy="320618"/>
      </dsp:txXfrm>
    </dsp:sp>
    <dsp:sp modelId="{FA5633BB-66DB-4828-B3CF-3FE42E0F5559}">
      <dsp:nvSpPr>
        <dsp:cNvPr id="0" name=""/>
        <dsp:cNvSpPr/>
      </dsp:nvSpPr>
      <dsp:spPr>
        <a:xfrm>
          <a:off x="5904652" y="1944216"/>
          <a:ext cx="2228235" cy="208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i="1" u="sng" kern="1200" dirty="0" smtClean="0">
              <a:latin typeface="Comic Sans MS" pitchFamily="66" charset="0"/>
            </a:rPr>
            <a:t>Diversification</a:t>
          </a:r>
          <a:r>
            <a:rPr lang="en-GB" sz="1600" kern="1200" dirty="0" smtClean="0">
              <a:latin typeface="Comic Sans MS" pitchFamily="66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itchFamily="66" charset="0"/>
            </a:rPr>
            <a:t>Purchases a Perfume manufacturer</a:t>
          </a:r>
          <a:endParaRPr lang="en-GB" sz="1600" kern="1200" dirty="0">
            <a:latin typeface="Comic Sans MS" pitchFamily="66" charset="0"/>
          </a:endParaRPr>
        </a:p>
      </dsp:txBody>
      <dsp:txXfrm>
        <a:off x="6230969" y="2250030"/>
        <a:ext cx="1575601" cy="1476603"/>
      </dsp:txXfrm>
    </dsp:sp>
    <dsp:sp modelId="{77867CDF-B4CB-4DCF-8AAC-E2252F8FE5E6}">
      <dsp:nvSpPr>
        <dsp:cNvPr id="0" name=""/>
        <dsp:cNvSpPr/>
      </dsp:nvSpPr>
      <dsp:spPr>
        <a:xfrm rot="5352588">
          <a:off x="4005031" y="3796722"/>
          <a:ext cx="640433" cy="5343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Comic Sans MS" pitchFamily="66" charset="0"/>
          </a:endParaRPr>
        </a:p>
      </dsp:txBody>
      <dsp:txXfrm>
        <a:off x="4084080" y="3823448"/>
        <a:ext cx="480124" cy="320618"/>
      </dsp:txXfrm>
    </dsp:sp>
    <dsp:sp modelId="{5FFB8BAC-1D3D-4A5B-9ED4-514FD6F37E1B}">
      <dsp:nvSpPr>
        <dsp:cNvPr id="0" name=""/>
        <dsp:cNvSpPr/>
      </dsp:nvSpPr>
      <dsp:spPr>
        <a:xfrm>
          <a:off x="3096351" y="4392478"/>
          <a:ext cx="2488533" cy="1571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i="1" u="sng" kern="1200" dirty="0" smtClean="0">
              <a:latin typeface="Comic Sans MS" pitchFamily="66" charset="0"/>
            </a:rPr>
            <a:t>Forwards Vertical Integration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itchFamily="66" charset="0"/>
            </a:rPr>
            <a:t>Bakery </a:t>
          </a:r>
          <a:endParaRPr lang="en-GB" sz="1600" kern="1200" dirty="0">
            <a:latin typeface="Comic Sans MS" pitchFamily="66" charset="0"/>
          </a:endParaRPr>
        </a:p>
      </dsp:txBody>
      <dsp:txXfrm>
        <a:off x="3460788" y="4622642"/>
        <a:ext cx="1759659" cy="1111330"/>
      </dsp:txXfrm>
    </dsp:sp>
    <dsp:sp modelId="{DEA14D16-5CD7-43F5-9A32-1621DFBD2D7A}">
      <dsp:nvSpPr>
        <dsp:cNvPr id="0" name=""/>
        <dsp:cNvSpPr/>
      </dsp:nvSpPr>
      <dsp:spPr>
        <a:xfrm rot="10850868">
          <a:off x="2519643" y="2703089"/>
          <a:ext cx="1140548" cy="5343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Comic Sans MS" pitchFamily="66" charset="0"/>
          </a:endParaRPr>
        </a:p>
      </dsp:txBody>
      <dsp:txXfrm rot="10800000">
        <a:off x="2679943" y="2811148"/>
        <a:ext cx="980239" cy="320618"/>
      </dsp:txXfrm>
    </dsp:sp>
    <dsp:sp modelId="{D220018A-5151-4200-BF1A-723E69A61CEF}">
      <dsp:nvSpPr>
        <dsp:cNvPr id="0" name=""/>
        <dsp:cNvSpPr/>
      </dsp:nvSpPr>
      <dsp:spPr>
        <a:xfrm>
          <a:off x="360046" y="2160233"/>
          <a:ext cx="2187969" cy="1571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i="1" u="sng" kern="1200" dirty="0" smtClean="0">
              <a:latin typeface="Comic Sans MS" pitchFamily="66" charset="0"/>
            </a:rPr>
            <a:t>Horizontal Integration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Comic Sans MS" pitchFamily="66" charset="0"/>
            </a:rPr>
            <a:t>Flour Miller B</a:t>
          </a:r>
          <a:endParaRPr lang="en-GB" sz="1600" kern="1200" dirty="0">
            <a:latin typeface="Comic Sans MS" pitchFamily="66" charset="0"/>
          </a:endParaRPr>
        </a:p>
      </dsp:txBody>
      <dsp:txXfrm>
        <a:off x="680467" y="2390397"/>
        <a:ext cx="1547127" cy="1111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A1FD9-E780-48AE-88AC-0FF330570D03}" type="datetimeFigureOut">
              <a:rPr lang="en-GB" smtClean="0"/>
              <a:t>09/02/2015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3CD80-B972-4D21-B644-0E533C862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78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E3810-5D7E-4852-A639-ACBD9A2E93F0}" type="datetimeFigureOut">
              <a:rPr lang="en-GB" smtClean="0"/>
              <a:t>09/02/2015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AB242-EF68-4C39-A324-B73566B112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76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733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48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6571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054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20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711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934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735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42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02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21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53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57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21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4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AB242-EF68-4C39-A324-B73566B1120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05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8FAEF48-97F4-407B-B54F-37098E1315B2}" type="datetimeFigureOut">
              <a:rPr lang="en-GB" smtClean="0"/>
              <a:pPr/>
              <a:t>09/02/2015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185D032-6342-4B16-915B-EFEF2ACF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neshbakshi.com/igcse-business-studies/production/interactive-quizzes/1175-economies-of-scale-gap-fil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learningzone/clips/economies-of-scale/10967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708476"/>
            <a:ext cx="7579177" cy="1702160"/>
          </a:xfrm>
        </p:spPr>
        <p:txBody>
          <a:bodyPr>
            <a:noAutofit/>
          </a:bodyPr>
          <a:lstStyle/>
          <a:p>
            <a:pPr algn="ctr"/>
            <a:r>
              <a:rPr lang="en-GB" sz="6000" b="1" i="1" u="sng" dirty="0" smtClean="0">
                <a:solidFill>
                  <a:schemeClr val="tx1"/>
                </a:solidFill>
              </a:rPr>
              <a:t>Economies of Scale </a:t>
            </a:r>
            <a:endParaRPr lang="en-GB" sz="6000" b="1" i="1" u="sng" dirty="0">
              <a:solidFill>
                <a:schemeClr val="tx1"/>
              </a:solidFill>
            </a:endParaRPr>
          </a:p>
        </p:txBody>
      </p:sp>
      <p:pic>
        <p:nvPicPr>
          <p:cNvPr id="19460" name="Picture 4" descr="http://t0.gstatic.com/images?q=tbn:ANd9GcQnh32M1QtbXxmeiJdx2888hdJY5hmFZ5BVwz5r76wROP1KYO58l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04664"/>
            <a:ext cx="1752600" cy="153352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705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436096" y="4869160"/>
            <a:ext cx="2664296" cy="1569660"/>
          </a:xfrm>
          <a:prstGeom prst="rect">
            <a:avLst/>
          </a:prstGeom>
          <a:ln w="635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Occurs when a business invests in new technology and is able to increase production. As a result, production costs per unit will fall.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92080" y="764704"/>
            <a:ext cx="2808312" cy="1077218"/>
          </a:xfrm>
          <a:prstGeom prst="rect">
            <a:avLst/>
          </a:prstGeom>
          <a:ln w="635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Occurs when a large firm can employ specialist workers to complete tasks and can spread the cost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0152" y="2780928"/>
            <a:ext cx="2808312" cy="1077218"/>
          </a:xfrm>
          <a:prstGeom prst="rect">
            <a:avLst/>
          </a:prstGeom>
          <a:ln w="635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Occurs when a large business can borrow money at a lower rate of interest than a smaller business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5013176"/>
            <a:ext cx="2952328" cy="1323439"/>
          </a:xfrm>
          <a:prstGeom prst="rect">
            <a:avLst/>
          </a:prstGeom>
          <a:ln w="635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Occurs when a business produces a range of products, which means it is not dependant on just one product. 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1640" y="836712"/>
            <a:ext cx="2574032" cy="830997"/>
          </a:xfrm>
          <a:prstGeom prst="rect">
            <a:avLst/>
          </a:prstGeom>
          <a:ln w="63500">
            <a:solidFill>
              <a:srgbClr val="0099FF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Occurs when a business buys goods in bulk and benefits from discount.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2852936"/>
            <a:ext cx="2808312" cy="830997"/>
          </a:xfrm>
          <a:prstGeom prst="rect">
            <a:avLst/>
          </a:prstGeom>
          <a:noFill/>
          <a:ln w="63500"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Occurs when a business grows and the average cost of advertising per unit falls</a:t>
            </a:r>
            <a:endParaRPr lang="en-GB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67544" y="404664"/>
            <a:ext cx="7946932" cy="5544617"/>
            <a:chOff x="179388" y="0"/>
            <a:chExt cx="8994097" cy="6481763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2339975" y="908050"/>
              <a:ext cx="71913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3708400" y="0"/>
              <a:ext cx="358775" cy="6481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>
                  <a:solidFill>
                    <a:schemeClr val="accent2"/>
                  </a:solidFill>
                </a:rPr>
                <a:t>Internal </a:t>
              </a:r>
            </a:p>
            <a:p>
              <a:pPr algn="ctr">
                <a:spcBef>
                  <a:spcPct val="50000"/>
                </a:spcBef>
              </a:pPr>
              <a:r>
                <a:rPr lang="en-GB" sz="2400" b="1" dirty="0">
                  <a:solidFill>
                    <a:schemeClr val="accent2"/>
                  </a:solidFill>
                </a:rPr>
                <a:t>Economies</a:t>
              </a:r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4427538" y="0"/>
              <a:ext cx="360362" cy="6481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>
                  <a:solidFill>
                    <a:schemeClr val="hlink"/>
                  </a:solidFill>
                </a:rPr>
                <a:t>External</a:t>
              </a:r>
            </a:p>
            <a:p>
              <a:pPr algn="ctr">
                <a:spcBef>
                  <a:spcPct val="50000"/>
                </a:spcBef>
              </a:pPr>
              <a:r>
                <a:rPr lang="en-GB" sz="2400" b="1" dirty="0">
                  <a:solidFill>
                    <a:schemeClr val="hlink"/>
                  </a:solidFill>
                </a:rPr>
                <a:t>Economies</a:t>
              </a: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6536113" y="2441184"/>
              <a:ext cx="2637372" cy="2842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>
                  <a:solidFill>
                    <a:schemeClr val="hlink"/>
                  </a:solidFill>
                </a:rPr>
                <a:t>Location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>
                  <a:solidFill>
                    <a:schemeClr val="hlink"/>
                  </a:solidFill>
                </a:rPr>
                <a:t>Skilled Labour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>
                  <a:solidFill>
                    <a:schemeClr val="hlink"/>
                  </a:solidFill>
                </a:rPr>
                <a:t>Transport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>
                  <a:solidFill>
                    <a:schemeClr val="hlink"/>
                  </a:solidFill>
                </a:rPr>
                <a:t>Reputation of </a:t>
              </a:r>
              <a:r>
                <a:rPr lang="en-GB" sz="1900" b="1" dirty="0" smtClean="0">
                  <a:solidFill>
                    <a:schemeClr val="hlink"/>
                  </a:solidFill>
                </a:rPr>
                <a:t> Area</a:t>
              </a:r>
              <a:endParaRPr lang="en-GB" sz="1900" b="1" dirty="0">
                <a:solidFill>
                  <a:schemeClr val="hlink"/>
                </a:solidFill>
              </a:endParaRPr>
            </a:p>
            <a:p>
              <a:pPr>
                <a:spcBef>
                  <a:spcPct val="50000"/>
                </a:spcBef>
              </a:pPr>
              <a:endParaRPr lang="en-GB" sz="1900" b="1" dirty="0">
                <a:solidFill>
                  <a:schemeClr val="hlink"/>
                </a:solidFill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179388" y="2420938"/>
              <a:ext cx="3024187" cy="3013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 smtClean="0">
                  <a:solidFill>
                    <a:schemeClr val="accent2"/>
                  </a:solidFill>
                </a:rPr>
                <a:t>Technical</a:t>
              </a:r>
              <a:endParaRPr lang="en-GB" sz="1900" b="1" dirty="0">
                <a:solidFill>
                  <a:schemeClr val="accent2"/>
                </a:solidFill>
              </a:endParaRP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 smtClean="0">
                  <a:solidFill>
                    <a:schemeClr val="accent2"/>
                  </a:solidFill>
                </a:rPr>
                <a:t>Purchasing</a:t>
              </a:r>
              <a:endParaRPr lang="en-GB" sz="1900" b="1" dirty="0">
                <a:solidFill>
                  <a:schemeClr val="accent2"/>
                </a:solidFill>
              </a:endParaRP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>
                  <a:solidFill>
                    <a:schemeClr val="accent2"/>
                  </a:solidFill>
                </a:rPr>
                <a:t>Financial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>
                  <a:solidFill>
                    <a:schemeClr val="accent2"/>
                  </a:solidFill>
                </a:rPr>
                <a:t>Managerial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>
                  <a:solidFill>
                    <a:schemeClr val="accent2"/>
                  </a:solidFill>
                </a:rPr>
                <a:t>Risk </a:t>
              </a:r>
              <a:r>
                <a:rPr lang="en-GB" sz="1900" b="1" dirty="0" smtClean="0">
                  <a:solidFill>
                    <a:schemeClr val="accent2"/>
                  </a:solidFill>
                </a:rPr>
                <a:t>bearing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GB" sz="1900" b="1" dirty="0" smtClean="0">
                  <a:solidFill>
                    <a:schemeClr val="accent2"/>
                  </a:solidFill>
                </a:rPr>
                <a:t>Marketing </a:t>
              </a:r>
              <a:endParaRPr lang="en-GB" sz="1900" b="1" dirty="0">
                <a:solidFill>
                  <a:schemeClr val="accent2"/>
                </a:solidFill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 flipH="1">
              <a:off x="1979613" y="3716338"/>
              <a:ext cx="14398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4932363" y="3716338"/>
              <a:ext cx="1368425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Comic Sans MS" pitchFamily="66" charset="0"/>
              </a:rPr>
              <a:t>Diseconomies of Scale </a:t>
            </a:r>
            <a:endParaRPr lang="en-GB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508977"/>
          </a:xfrm>
        </p:spPr>
        <p:txBody>
          <a:bodyPr>
            <a:normAutofit/>
          </a:bodyPr>
          <a:lstStyle/>
          <a:p>
            <a:endParaRPr lang="en-GB" dirty="0" smtClean="0">
              <a:latin typeface="Comic Sans MS" pitchFamily="66" charset="0"/>
            </a:endParaRPr>
          </a:p>
          <a:p>
            <a:pPr marL="68580" indent="0">
              <a:buNone/>
            </a:pPr>
            <a:r>
              <a:rPr lang="en-GB" sz="2000" dirty="0" smtClean="0">
                <a:latin typeface="Comic Sans MS" pitchFamily="66" charset="0"/>
              </a:rPr>
              <a:t>The opposite of an economy of scale is a diseconomy of scale. </a:t>
            </a:r>
          </a:p>
          <a:p>
            <a:pPr algn="ctr"/>
            <a:endParaRPr lang="en-GB" sz="28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GB" b="1" dirty="0" smtClean="0">
                <a:latin typeface="Comic Sans MS" pitchFamily="66" charset="0"/>
              </a:rPr>
              <a:t>Diseconomies of scale occurs when </a:t>
            </a:r>
          </a:p>
          <a:p>
            <a:pPr algn="ctr">
              <a:buNone/>
            </a:pPr>
            <a:r>
              <a:rPr lang="en-GB" b="1" dirty="0" smtClean="0">
                <a:latin typeface="Comic Sans MS" pitchFamily="66" charset="0"/>
              </a:rPr>
              <a:t>Average Costs start to rise with increased output. </a:t>
            </a:r>
          </a:p>
        </p:txBody>
      </p:sp>
    </p:spTree>
    <p:extLst>
      <p:ext uri="{BB962C8B-B14F-4D97-AF65-F5344CB8AC3E}">
        <p14:creationId xmlns:p14="http://schemas.microsoft.com/office/powerpoint/2010/main" val="20404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024744" cy="1143000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latin typeface="Comic Sans MS" pitchFamily="66" charset="0"/>
              </a:rPr>
              <a:t>How do firms grow?</a:t>
            </a:r>
            <a:endParaRPr lang="en-GB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3 main ways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Merging</a:t>
            </a:r>
            <a:r>
              <a:rPr lang="en-GB" dirty="0" smtClean="0">
                <a:latin typeface="Comic Sans MS" pitchFamily="66" charset="0"/>
              </a:rPr>
              <a:t> – two or more firms join together to become one. 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Take over </a:t>
            </a:r>
            <a:r>
              <a:rPr lang="en-GB" dirty="0" smtClean="0">
                <a:latin typeface="Comic Sans MS" pitchFamily="66" charset="0"/>
              </a:rPr>
              <a:t>– when a firm buys control of another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Internal expansion </a:t>
            </a:r>
            <a:r>
              <a:rPr lang="en-GB" dirty="0" smtClean="0">
                <a:latin typeface="Comic Sans MS" pitchFamily="66" charset="0"/>
              </a:rPr>
              <a:t>– increasing production from inside business 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3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51520" y="620688"/>
          <a:ext cx="86409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165304"/>
            <a:ext cx="2843808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OCR Textbook page 125</a:t>
            </a:r>
            <a:endParaRPr lang="en-GB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Louise\Pictures\Samsung\CLX-3180_20121023_220858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20688"/>
            <a:ext cx="8208912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Comic Sans MS" pitchFamily="66" charset="0"/>
              </a:rPr>
              <a:t>Extra Activity </a:t>
            </a:r>
            <a:endParaRPr lang="en-GB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>
              <a:hlinkClick r:id="rId3"/>
            </a:endParaRPr>
          </a:p>
          <a:p>
            <a:pPr>
              <a:buNone/>
            </a:pPr>
            <a:endParaRPr lang="en-GB" dirty="0" smtClean="0">
              <a:hlinkClick r:id="rId3"/>
            </a:endParaRPr>
          </a:p>
          <a:p>
            <a:pPr>
              <a:buNone/>
            </a:pPr>
            <a:r>
              <a:rPr lang="en-GB" dirty="0" smtClean="0">
                <a:hlinkClick r:id="rId3"/>
              </a:rPr>
              <a:t>http://www.dineshbakshi.com/igcse-business-studies/production/interactive-quizzes/1175-economies-of-scale-gap-fills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Comic Sans MS" pitchFamily="66" charset="0"/>
              </a:rPr>
              <a:t>Lesson Objective </a:t>
            </a:r>
            <a:endParaRPr lang="en-GB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sz="3200" dirty="0" smtClean="0">
                <a:latin typeface="Comic Sans MS" pitchFamily="66" charset="0"/>
              </a:rPr>
              <a:t>By the end of this lesson all students should be able to develop their knowledge and understanding of Economies of Scale, diseconomies of scale and the growth of firms through Integration. </a:t>
            </a:r>
          </a:p>
          <a:p>
            <a:pPr>
              <a:buNone/>
            </a:pPr>
            <a:endParaRPr lang="en-GB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2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Comic Sans MS" pitchFamily="66" charset="0"/>
              </a:rPr>
              <a:t>What is Economies of scale?</a:t>
            </a:r>
            <a:endParaRPr lang="en-GB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 algn="ctr">
              <a:buNone/>
            </a:pPr>
            <a:r>
              <a:rPr lang="en-GB" sz="4000" dirty="0" smtClean="0">
                <a:latin typeface="Comic Sans MS" pitchFamily="66" charset="0"/>
              </a:rPr>
              <a:t>Economies of scale occur when the average costs of running a business fall as a firm increases its output and size. </a:t>
            </a:r>
            <a:endParaRPr lang="en-GB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Comic Sans MS" pitchFamily="66" charset="0"/>
              </a:rPr>
              <a:t>Example </a:t>
            </a:r>
            <a:endParaRPr lang="en-GB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04864"/>
            <a:ext cx="6777317" cy="3960440"/>
          </a:xfrm>
        </p:spPr>
        <p:txBody>
          <a:bodyPr>
            <a:normAutofit/>
          </a:bodyPr>
          <a:lstStyle/>
          <a:p>
            <a:endParaRPr lang="en-GB" dirty="0" smtClean="0">
              <a:latin typeface="Comic Sans MS" pitchFamily="66" charset="0"/>
            </a:endParaRPr>
          </a:p>
          <a:p>
            <a:pPr marL="68580" indent="0" algn="ctr">
              <a:buNone/>
            </a:pPr>
            <a:r>
              <a:rPr lang="en-GB" sz="3200" dirty="0" smtClean="0">
                <a:latin typeface="Comic Sans MS" pitchFamily="66" charset="0"/>
              </a:rPr>
              <a:t>If I buy ingredients to bake 1 cake it will cost £4. </a:t>
            </a:r>
          </a:p>
          <a:p>
            <a:pPr marL="68580" indent="0" algn="ctr">
              <a:buNone/>
            </a:pPr>
            <a:r>
              <a:rPr lang="en-GB" sz="3200" dirty="0" smtClean="0">
                <a:latin typeface="Comic Sans MS" pitchFamily="66" charset="0"/>
              </a:rPr>
              <a:t>If I bake a second or third cake I will be able to use ingredients already bought so the average cost of the cake decreases. </a:t>
            </a:r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en-GB" u="sng" dirty="0" smtClean="0">
                <a:latin typeface="Comic Sans MS" pitchFamily="66" charset="0"/>
              </a:rPr>
              <a:t>Average Cost </a:t>
            </a:r>
            <a:endParaRPr lang="en-GB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800" dirty="0" smtClean="0">
                <a:latin typeface="Comic Sans MS" pitchFamily="66" charset="0"/>
              </a:rPr>
              <a:t>Average Cost =</a:t>
            </a: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 </a:t>
            </a:r>
            <a:r>
              <a:rPr lang="en-GB" sz="4800" u="sng" dirty="0" smtClean="0">
                <a:latin typeface="Comic Sans MS" pitchFamily="66" charset="0"/>
              </a:rPr>
              <a:t>Total Cost</a:t>
            </a: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Number Produced </a:t>
            </a:r>
            <a:endParaRPr lang="en-GB" sz="4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87220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i="1" u="sng" dirty="0">
                <a:solidFill>
                  <a:srgbClr val="333333"/>
                </a:solidFill>
                <a:latin typeface="Comic Sans MS" pitchFamily="66" charset="0"/>
              </a:rPr>
              <a:t>Experts in the business world </a:t>
            </a:r>
            <a:r>
              <a:rPr lang="en-GB" sz="2000" b="1" i="1" u="sng" dirty="0" smtClean="0">
                <a:solidFill>
                  <a:srgbClr val="333333"/>
                </a:solidFill>
                <a:latin typeface="Comic Sans MS" pitchFamily="66" charset="0"/>
              </a:rPr>
              <a:t>including           Deborah Meaden, </a:t>
            </a:r>
            <a:r>
              <a:rPr lang="en-GB" sz="2000" b="1" i="1" u="sng" dirty="0">
                <a:solidFill>
                  <a:srgbClr val="333333"/>
                </a:solidFill>
                <a:latin typeface="Comic Sans MS" pitchFamily="66" charset="0"/>
              </a:rPr>
              <a:t>Lord Sugar and Hugh Pym explain what E</a:t>
            </a:r>
            <a:r>
              <a:rPr lang="en-GB" sz="2000" b="1" i="1" u="sng" dirty="0" smtClean="0">
                <a:solidFill>
                  <a:srgbClr val="333333"/>
                </a:solidFill>
                <a:latin typeface="Comic Sans MS" pitchFamily="66" charset="0"/>
              </a:rPr>
              <a:t>conomies </a:t>
            </a:r>
            <a:r>
              <a:rPr lang="en-GB" sz="2000" b="1" i="1" u="sng" dirty="0">
                <a:solidFill>
                  <a:srgbClr val="333333"/>
                </a:solidFill>
                <a:latin typeface="Comic Sans MS" pitchFamily="66" charset="0"/>
              </a:rPr>
              <a:t>of S</a:t>
            </a:r>
            <a:r>
              <a:rPr lang="en-GB" sz="2000" b="1" i="1" u="sng" dirty="0" smtClean="0">
                <a:solidFill>
                  <a:srgbClr val="333333"/>
                </a:solidFill>
                <a:latin typeface="Comic Sans MS" pitchFamily="66" charset="0"/>
              </a:rPr>
              <a:t>cale </a:t>
            </a:r>
            <a:r>
              <a:rPr lang="en-GB" sz="2000" b="1" i="1" u="sng" dirty="0">
                <a:solidFill>
                  <a:srgbClr val="333333"/>
                </a:solidFill>
                <a:latin typeface="Comic Sans MS" pitchFamily="66" charset="0"/>
              </a:rPr>
              <a:t>are and why they are essential to a successful business. </a:t>
            </a:r>
            <a:endParaRPr lang="en-GB" sz="2000" b="1" i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hlinkClick r:id="rId3"/>
              </a:rPr>
              <a:t>http://www.bbc.co.uk/learningzone/clips/economies-of-scale/10967.html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93096"/>
            <a:ext cx="1872208" cy="218759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48445"/>
            <a:ext cx="1944216" cy="223224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30536"/>
            <a:ext cx="1440160" cy="216968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205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704855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87824" y="3284984"/>
            <a:ext cx="34563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bg1"/>
                </a:solidFill>
                <a:latin typeface="Comic Sans MS" pitchFamily="66" charset="0"/>
              </a:rPr>
              <a:t>Internal Economies of scale </a:t>
            </a:r>
            <a:endParaRPr lang="en-GB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9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7848872" cy="532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22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3568" y="620688"/>
            <a:ext cx="3168352" cy="1754326"/>
          </a:xfrm>
          <a:prstGeom prst="rect">
            <a:avLst/>
          </a:prstGeom>
          <a:ln w="635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Occurs when a business invests in new technology and is able to increase production. As a result, production costs per unit will fall.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36096" y="2996952"/>
            <a:ext cx="2574032" cy="1200329"/>
          </a:xfrm>
          <a:prstGeom prst="rect">
            <a:avLst/>
          </a:prstGeom>
          <a:ln w="63500">
            <a:solidFill>
              <a:srgbClr val="0099FF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Occurs when a business buys goods in bulk and benefits from discount.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76056" y="5157192"/>
            <a:ext cx="3294112" cy="923330"/>
          </a:xfrm>
          <a:prstGeom prst="rect">
            <a:avLst/>
          </a:prstGeom>
          <a:noFill/>
          <a:ln w="63500"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Occurs when a business grows and the average cost of advertising per unit falls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5616" y="4581128"/>
            <a:ext cx="3006080" cy="1477328"/>
          </a:xfrm>
          <a:prstGeom prst="rect">
            <a:avLst/>
          </a:prstGeom>
          <a:ln w="635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Occurs when a large business can borrow money at a lower rate of interest than a smaller business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2780928"/>
            <a:ext cx="3438128" cy="1200329"/>
          </a:xfrm>
          <a:prstGeom prst="rect">
            <a:avLst/>
          </a:prstGeom>
          <a:ln w="635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Occurs when a large firm can employ specialist workers to complete tasks and can spread the cost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60032" y="1124744"/>
            <a:ext cx="3384376" cy="1477328"/>
          </a:xfrm>
          <a:prstGeom prst="rect">
            <a:avLst/>
          </a:prstGeom>
          <a:ln w="635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Occurs when a business produces a range of products, which means it is not dependant on just one product. 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476</TotalTime>
  <Words>505</Words>
  <Application>Microsoft Office PowerPoint</Application>
  <PresentationFormat>On-screen Show (4:3)</PresentationFormat>
  <Paragraphs>87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Comic Sans MS</vt:lpstr>
      <vt:lpstr>Wingdings 2</vt:lpstr>
      <vt:lpstr>Austin</vt:lpstr>
      <vt:lpstr>Economies of Scale </vt:lpstr>
      <vt:lpstr>Lesson Objective </vt:lpstr>
      <vt:lpstr>What is Economies of scale?</vt:lpstr>
      <vt:lpstr>Example </vt:lpstr>
      <vt:lpstr>Average Cost </vt:lpstr>
      <vt:lpstr>Experts in the business world including           Deborah Meaden, Lord Sugar and Hugh Pym explain what Economies of Scale are and why they are essential to a successful business.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Diseconomies of Scale </vt:lpstr>
      <vt:lpstr>How do firms grow?</vt:lpstr>
      <vt:lpstr>PowerPoint Presentation</vt:lpstr>
      <vt:lpstr>PowerPoint Presentation</vt:lpstr>
      <vt:lpstr>Extra Activity </vt:lpstr>
    </vt:vector>
  </TitlesOfParts>
  <Company>Simon Langton Grammar School for Boys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Economies of Scale</dc:title>
  <dc:creator>Jane Johnston</dc:creator>
  <cp:lastModifiedBy>teacher</cp:lastModifiedBy>
  <cp:revision>39</cp:revision>
  <dcterms:created xsi:type="dcterms:W3CDTF">2012-10-23T08:05:25Z</dcterms:created>
  <dcterms:modified xsi:type="dcterms:W3CDTF">2015-02-09T06:45:09Z</dcterms:modified>
</cp:coreProperties>
</file>