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60" r:id="rId3"/>
    <p:sldId id="258" r:id="rId4"/>
    <p:sldId id="257" r:id="rId5"/>
    <p:sldId id="267" r:id="rId6"/>
    <p:sldId id="259" r:id="rId7"/>
    <p:sldId id="264" r:id="rId8"/>
    <p:sldId id="265" r:id="rId9"/>
    <p:sldId id="268" r:id="rId10"/>
    <p:sldId id="269" r:id="rId11"/>
    <p:sldId id="286" r:id="rId12"/>
    <p:sldId id="287" r:id="rId13"/>
    <p:sldId id="288" r:id="rId14"/>
    <p:sldId id="289" r:id="rId15"/>
    <p:sldId id="270" r:id="rId16"/>
    <p:sldId id="271" r:id="rId17"/>
    <p:sldId id="272" r:id="rId18"/>
    <p:sldId id="26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4" r:id="rId29"/>
    <p:sldId id="292" r:id="rId30"/>
    <p:sldId id="285" r:id="rId31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1" autoAdjust="0"/>
    <p:restoredTop sz="94660"/>
  </p:normalViewPr>
  <p:slideViewPr>
    <p:cSldViewPr>
      <p:cViewPr varScale="1">
        <p:scale>
          <a:sx n="70" d="100"/>
          <a:sy n="70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9779D-D7AD-47D1-98D1-2EF206905C08}" type="doc">
      <dgm:prSet loTypeId="urn:microsoft.com/office/officeart/2005/8/layout/radial5" loCatId="cycle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AA0A15AE-A506-42C9-A058-67717CBC7173}">
      <dgm:prSet phldrT="[Text]"/>
      <dgm:spPr/>
      <dgm:t>
        <a:bodyPr/>
        <a:lstStyle/>
        <a:p>
          <a:r>
            <a:rPr lang="en-GB" dirty="0" smtClean="0"/>
            <a:t>Ad</a:t>
          </a:r>
          <a:endParaRPr lang="en-GB" dirty="0"/>
        </a:p>
      </dgm:t>
    </dgm:pt>
    <dgm:pt modelId="{E1EFAF9E-EA7E-4C76-83EE-799878F0F2CE}" type="parTrans" cxnId="{B899ED7B-8D65-404C-982E-A3ABAAA78B39}">
      <dgm:prSet/>
      <dgm:spPr/>
      <dgm:t>
        <a:bodyPr/>
        <a:lstStyle/>
        <a:p>
          <a:endParaRPr lang="en-GB"/>
        </a:p>
      </dgm:t>
    </dgm:pt>
    <dgm:pt modelId="{4B7BC763-D533-49E8-9D62-AFC8889EFAF1}" type="sibTrans" cxnId="{B899ED7B-8D65-404C-982E-A3ABAAA78B39}">
      <dgm:prSet/>
      <dgm:spPr/>
      <dgm:t>
        <a:bodyPr/>
        <a:lstStyle/>
        <a:p>
          <a:endParaRPr lang="en-GB"/>
        </a:p>
      </dgm:t>
    </dgm:pt>
    <dgm:pt modelId="{3557A5DB-54F6-4D76-918B-77474861E74A}">
      <dgm:prSet phldrT="[Text]" custT="1"/>
      <dgm:spPr/>
      <dgm:t>
        <a:bodyPr/>
        <a:lstStyle/>
        <a:p>
          <a:r>
            <a:rPr lang="en-GB" sz="2000" b="1" smtClean="0"/>
            <a:t>Job centres</a:t>
          </a:r>
          <a:endParaRPr lang="en-GB" sz="2000" b="1" dirty="0"/>
        </a:p>
      </dgm:t>
    </dgm:pt>
    <dgm:pt modelId="{AF776FA9-E1BA-48C8-9A94-2E80AED7D0EC}" type="parTrans" cxnId="{0F45BA49-D06F-4449-9039-94BDFD093973}">
      <dgm:prSet/>
      <dgm:spPr/>
      <dgm:t>
        <a:bodyPr/>
        <a:lstStyle/>
        <a:p>
          <a:endParaRPr lang="en-GB"/>
        </a:p>
      </dgm:t>
    </dgm:pt>
    <dgm:pt modelId="{3FDCEE4D-D750-4722-8C09-8C6DE8491A5B}" type="sibTrans" cxnId="{0F45BA49-D06F-4449-9039-94BDFD093973}">
      <dgm:prSet/>
      <dgm:spPr/>
      <dgm:t>
        <a:bodyPr/>
        <a:lstStyle/>
        <a:p>
          <a:endParaRPr lang="en-GB"/>
        </a:p>
      </dgm:t>
    </dgm:pt>
    <dgm:pt modelId="{56E26897-B974-423D-9C94-2DAD208DA309}">
      <dgm:prSet phldrT="[Text]" custT="1"/>
      <dgm:spPr/>
      <dgm:t>
        <a:bodyPr/>
        <a:lstStyle/>
        <a:p>
          <a:r>
            <a:rPr lang="en-GB" sz="2000" b="1" smtClean="0"/>
            <a:t>Internally</a:t>
          </a:r>
          <a:endParaRPr lang="en-GB" sz="2000" b="1" dirty="0"/>
        </a:p>
      </dgm:t>
    </dgm:pt>
    <dgm:pt modelId="{6041DFB6-005A-4E10-B2DB-4E5FCC19B14D}" type="parTrans" cxnId="{D7338B12-B7C6-4C12-8D78-B017EEF6ADC5}">
      <dgm:prSet/>
      <dgm:spPr/>
      <dgm:t>
        <a:bodyPr/>
        <a:lstStyle/>
        <a:p>
          <a:endParaRPr lang="en-GB"/>
        </a:p>
      </dgm:t>
    </dgm:pt>
    <dgm:pt modelId="{E572DF7E-0F9A-4900-BE05-D8F90E4B602F}" type="sibTrans" cxnId="{D7338B12-B7C6-4C12-8D78-B017EEF6ADC5}">
      <dgm:prSet/>
      <dgm:spPr/>
      <dgm:t>
        <a:bodyPr/>
        <a:lstStyle/>
        <a:p>
          <a:endParaRPr lang="en-GB"/>
        </a:p>
      </dgm:t>
    </dgm:pt>
    <dgm:pt modelId="{EBAEEB0C-D195-4CF2-A3D6-8CA3DE7BC24A}">
      <dgm:prSet phldrT="[Text]" custT="1"/>
      <dgm:spPr/>
      <dgm:t>
        <a:bodyPr/>
        <a:lstStyle/>
        <a:p>
          <a:r>
            <a:rPr lang="en-GB" sz="2000" b="1" smtClean="0"/>
            <a:t>Internet</a:t>
          </a:r>
          <a:endParaRPr lang="en-GB" sz="2000" b="1" dirty="0"/>
        </a:p>
      </dgm:t>
    </dgm:pt>
    <dgm:pt modelId="{AC5EFB61-14D3-470A-A41B-4108E5632F3E}" type="parTrans" cxnId="{878AF8FE-AFF8-4022-A82B-00DF6D3D7B12}">
      <dgm:prSet/>
      <dgm:spPr/>
      <dgm:t>
        <a:bodyPr/>
        <a:lstStyle/>
        <a:p>
          <a:endParaRPr lang="en-GB"/>
        </a:p>
      </dgm:t>
    </dgm:pt>
    <dgm:pt modelId="{C88D3336-CA85-4057-9444-124916E4222C}" type="sibTrans" cxnId="{878AF8FE-AFF8-4022-A82B-00DF6D3D7B12}">
      <dgm:prSet/>
      <dgm:spPr/>
      <dgm:t>
        <a:bodyPr/>
        <a:lstStyle/>
        <a:p>
          <a:endParaRPr lang="en-GB"/>
        </a:p>
      </dgm:t>
    </dgm:pt>
    <dgm:pt modelId="{2FD15478-EB76-4DFE-84A1-5ECBF4AEC0DE}">
      <dgm:prSet phldrT="[Text]" custT="1"/>
      <dgm:spPr/>
      <dgm:t>
        <a:bodyPr/>
        <a:lstStyle/>
        <a:p>
          <a:r>
            <a:rPr lang="en-GB" sz="2000" b="1" dirty="0" smtClean="0"/>
            <a:t>Newspaper &amp; magazines</a:t>
          </a:r>
          <a:endParaRPr lang="en-GB" sz="2000" b="1" dirty="0"/>
        </a:p>
      </dgm:t>
    </dgm:pt>
    <dgm:pt modelId="{DE56DDBE-BF54-45D7-A0B1-F25E91252A28}" type="parTrans" cxnId="{8761B1F4-E011-431E-BC81-BF85BACDF4A2}">
      <dgm:prSet/>
      <dgm:spPr/>
      <dgm:t>
        <a:bodyPr/>
        <a:lstStyle/>
        <a:p>
          <a:endParaRPr lang="en-GB"/>
        </a:p>
      </dgm:t>
    </dgm:pt>
    <dgm:pt modelId="{78138D38-2EC8-489A-A32D-847E28031F51}" type="sibTrans" cxnId="{8761B1F4-E011-431E-BC81-BF85BACDF4A2}">
      <dgm:prSet/>
      <dgm:spPr/>
      <dgm:t>
        <a:bodyPr/>
        <a:lstStyle/>
        <a:p>
          <a:endParaRPr lang="en-GB"/>
        </a:p>
      </dgm:t>
    </dgm:pt>
    <dgm:pt modelId="{CA3A320A-AA29-4EAD-9501-672637293B4D}">
      <dgm:prSet custT="1"/>
      <dgm:spPr/>
      <dgm:t>
        <a:bodyPr/>
        <a:lstStyle/>
        <a:p>
          <a:r>
            <a:rPr lang="en-GB" sz="2000" b="1" smtClean="0"/>
            <a:t>Trade journals</a:t>
          </a:r>
          <a:endParaRPr lang="en-GB" sz="2000" b="1" dirty="0"/>
        </a:p>
      </dgm:t>
    </dgm:pt>
    <dgm:pt modelId="{5E0654C1-3431-46E7-9B8D-39C432711A86}" type="parTrans" cxnId="{E141D397-CDEC-4E42-BEA2-C9984E67F9EA}">
      <dgm:prSet/>
      <dgm:spPr/>
      <dgm:t>
        <a:bodyPr/>
        <a:lstStyle/>
        <a:p>
          <a:endParaRPr lang="en-GB"/>
        </a:p>
      </dgm:t>
    </dgm:pt>
    <dgm:pt modelId="{943B2500-E12D-4AC8-8BF7-E5AB29C63BDA}" type="sibTrans" cxnId="{E141D397-CDEC-4E42-BEA2-C9984E67F9EA}">
      <dgm:prSet/>
      <dgm:spPr/>
      <dgm:t>
        <a:bodyPr/>
        <a:lstStyle/>
        <a:p>
          <a:endParaRPr lang="en-GB"/>
        </a:p>
      </dgm:t>
    </dgm:pt>
    <dgm:pt modelId="{707DF4B9-26E3-4D3E-BFD3-BD106CDAC2D3}" type="pres">
      <dgm:prSet presAssocID="{3109779D-D7AD-47D1-98D1-2EF206905C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6F9402-0AD1-45F9-9E2D-EBDB83746651}" type="pres">
      <dgm:prSet presAssocID="{AA0A15AE-A506-42C9-A058-67717CBC7173}" presName="centerShape" presStyleLbl="node0" presStyleIdx="0" presStyleCnt="1"/>
      <dgm:spPr/>
      <dgm:t>
        <a:bodyPr/>
        <a:lstStyle/>
        <a:p>
          <a:endParaRPr lang="en-GB"/>
        </a:p>
      </dgm:t>
    </dgm:pt>
    <dgm:pt modelId="{B82114A9-901F-494D-B4F1-783695FAD401}" type="pres">
      <dgm:prSet presAssocID="{AF776FA9-E1BA-48C8-9A94-2E80AED7D0EC}" presName="parTrans" presStyleLbl="sibTrans2D1" presStyleIdx="0" presStyleCnt="5"/>
      <dgm:spPr/>
      <dgm:t>
        <a:bodyPr/>
        <a:lstStyle/>
        <a:p>
          <a:endParaRPr lang="en-GB"/>
        </a:p>
      </dgm:t>
    </dgm:pt>
    <dgm:pt modelId="{51A97FCC-3D9A-4CCD-A1D1-3B5EB0847D12}" type="pres">
      <dgm:prSet presAssocID="{AF776FA9-E1BA-48C8-9A94-2E80AED7D0E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38CD10E4-1FC3-48D2-A45D-44A5316681D9}" type="pres">
      <dgm:prSet presAssocID="{3557A5DB-54F6-4D76-918B-77474861E74A}" presName="node" presStyleLbl="node1" presStyleIdx="0" presStyleCnt="5" custScaleX="123878" custScaleY="126564" custRadScaleRad="986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756208-95EC-4EEB-9DF9-0C300B534F90}" type="pres">
      <dgm:prSet presAssocID="{6041DFB6-005A-4E10-B2DB-4E5FCC19B14D}" presName="parTrans" presStyleLbl="sibTrans2D1" presStyleIdx="1" presStyleCnt="5"/>
      <dgm:spPr/>
      <dgm:t>
        <a:bodyPr/>
        <a:lstStyle/>
        <a:p>
          <a:endParaRPr lang="en-GB"/>
        </a:p>
      </dgm:t>
    </dgm:pt>
    <dgm:pt modelId="{DAECA41E-F0D3-4E02-A12E-24B165FE1844}" type="pres">
      <dgm:prSet presAssocID="{6041DFB6-005A-4E10-B2DB-4E5FCC19B14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33063CED-0000-468D-A960-0BF8427EA838}" type="pres">
      <dgm:prSet presAssocID="{56E26897-B974-423D-9C94-2DAD208DA309}" presName="node" presStyleLbl="node1" presStyleIdx="1" presStyleCnt="5" custScaleX="123878" custScaleY="126564" custRadScaleRad="99602" custRadScaleInc="19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30A287-0813-4295-AAA3-D1B9A986507D}" type="pres">
      <dgm:prSet presAssocID="{AC5EFB61-14D3-470A-A41B-4108E5632F3E}" presName="parTrans" presStyleLbl="sibTrans2D1" presStyleIdx="2" presStyleCnt="5"/>
      <dgm:spPr/>
      <dgm:t>
        <a:bodyPr/>
        <a:lstStyle/>
        <a:p>
          <a:endParaRPr lang="en-GB"/>
        </a:p>
      </dgm:t>
    </dgm:pt>
    <dgm:pt modelId="{5D3B08CF-2A84-43F5-A509-B49BFCFE030B}" type="pres">
      <dgm:prSet presAssocID="{AC5EFB61-14D3-470A-A41B-4108E5632F3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1A66955E-E0B0-46D5-965F-AE750450624D}" type="pres">
      <dgm:prSet presAssocID="{EBAEEB0C-D195-4CF2-A3D6-8CA3DE7BC24A}" presName="node" presStyleLbl="node1" presStyleIdx="2" presStyleCnt="5" custScaleX="131857" custScaleY="1273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1C66DC-4D8C-4CF5-B953-7843E617DCFF}" type="pres">
      <dgm:prSet presAssocID="{DE56DDBE-BF54-45D7-A0B1-F25E91252A28}" presName="parTrans" presStyleLbl="sibTrans2D1" presStyleIdx="3" presStyleCnt="5"/>
      <dgm:spPr/>
      <dgm:t>
        <a:bodyPr/>
        <a:lstStyle/>
        <a:p>
          <a:endParaRPr lang="en-GB"/>
        </a:p>
      </dgm:t>
    </dgm:pt>
    <dgm:pt modelId="{A4D3CCA0-3F31-4D39-A1FF-758E74EF9E1E}" type="pres">
      <dgm:prSet presAssocID="{DE56DDBE-BF54-45D7-A0B1-F25E91252A28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CEE0329-3800-47B2-A594-6AE45692D84B}" type="pres">
      <dgm:prSet presAssocID="{2FD15478-EB76-4DFE-84A1-5ECBF4AEC0DE}" presName="node" presStyleLbl="node1" presStyleIdx="3" presStyleCnt="5" custScaleX="131857" custScaleY="118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CED25A-95E3-4891-8D4F-DA7AD73CAD0B}" type="pres">
      <dgm:prSet presAssocID="{5E0654C1-3431-46E7-9B8D-39C432711A86}" presName="parTrans" presStyleLbl="sibTrans2D1" presStyleIdx="4" presStyleCnt="5"/>
      <dgm:spPr/>
      <dgm:t>
        <a:bodyPr/>
        <a:lstStyle/>
        <a:p>
          <a:endParaRPr lang="en-GB"/>
        </a:p>
      </dgm:t>
    </dgm:pt>
    <dgm:pt modelId="{CECEF748-4AE5-428D-8F47-CF6EE89D7AAF}" type="pres">
      <dgm:prSet presAssocID="{5E0654C1-3431-46E7-9B8D-39C432711A86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1B356B4E-E6D6-4278-A58C-1C3F519277D1}" type="pres">
      <dgm:prSet presAssocID="{CA3A320A-AA29-4EAD-9501-672637293B4D}" presName="node" presStyleLbl="node1" presStyleIdx="4" presStyleCnt="5" custScaleX="123878" custScaleY="126564" custRadScaleRad="99602" custRadScaleInc="-19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8AF8FE-AFF8-4022-A82B-00DF6D3D7B12}" srcId="{AA0A15AE-A506-42C9-A058-67717CBC7173}" destId="{EBAEEB0C-D195-4CF2-A3D6-8CA3DE7BC24A}" srcOrd="2" destOrd="0" parTransId="{AC5EFB61-14D3-470A-A41B-4108E5632F3E}" sibTransId="{C88D3336-CA85-4057-9444-124916E4222C}"/>
    <dgm:cxn modelId="{7D26B536-12A8-4C55-9D09-DB40E98D9310}" type="presOf" srcId="{CA3A320A-AA29-4EAD-9501-672637293B4D}" destId="{1B356B4E-E6D6-4278-A58C-1C3F519277D1}" srcOrd="0" destOrd="0" presId="urn:microsoft.com/office/officeart/2005/8/layout/radial5"/>
    <dgm:cxn modelId="{0C8CEC65-3EE8-4C95-B195-B41BCB187E61}" type="presOf" srcId="{AC5EFB61-14D3-470A-A41B-4108E5632F3E}" destId="{4B30A287-0813-4295-AAA3-D1B9A986507D}" srcOrd="0" destOrd="0" presId="urn:microsoft.com/office/officeart/2005/8/layout/radial5"/>
    <dgm:cxn modelId="{9ACA3F2C-3A9E-4139-8CDD-858EE069F407}" type="presOf" srcId="{3109779D-D7AD-47D1-98D1-2EF206905C08}" destId="{707DF4B9-26E3-4D3E-BFD3-BD106CDAC2D3}" srcOrd="0" destOrd="0" presId="urn:microsoft.com/office/officeart/2005/8/layout/radial5"/>
    <dgm:cxn modelId="{24DC37AD-B1BA-46AC-BD28-34A590608F9D}" type="presOf" srcId="{6041DFB6-005A-4E10-B2DB-4E5FCC19B14D}" destId="{DAECA41E-F0D3-4E02-A12E-24B165FE1844}" srcOrd="1" destOrd="0" presId="urn:microsoft.com/office/officeart/2005/8/layout/radial5"/>
    <dgm:cxn modelId="{C518CF90-677A-4DA0-B4F0-59F2FCD993B0}" type="presOf" srcId="{AC5EFB61-14D3-470A-A41B-4108E5632F3E}" destId="{5D3B08CF-2A84-43F5-A509-B49BFCFE030B}" srcOrd="1" destOrd="0" presId="urn:microsoft.com/office/officeart/2005/8/layout/radial5"/>
    <dgm:cxn modelId="{04C0C73F-1FE4-4EF7-8AF5-951147459FA9}" type="presOf" srcId="{AF776FA9-E1BA-48C8-9A94-2E80AED7D0EC}" destId="{B82114A9-901F-494D-B4F1-783695FAD401}" srcOrd="0" destOrd="0" presId="urn:microsoft.com/office/officeart/2005/8/layout/radial5"/>
    <dgm:cxn modelId="{8761B1F4-E011-431E-BC81-BF85BACDF4A2}" srcId="{AA0A15AE-A506-42C9-A058-67717CBC7173}" destId="{2FD15478-EB76-4DFE-84A1-5ECBF4AEC0DE}" srcOrd="3" destOrd="0" parTransId="{DE56DDBE-BF54-45D7-A0B1-F25E91252A28}" sibTransId="{78138D38-2EC8-489A-A32D-847E28031F51}"/>
    <dgm:cxn modelId="{18CF194D-85A2-4A9E-858C-90EEA87BDD64}" type="presOf" srcId="{DE56DDBE-BF54-45D7-A0B1-F25E91252A28}" destId="{A4D3CCA0-3F31-4D39-A1FF-758E74EF9E1E}" srcOrd="1" destOrd="0" presId="urn:microsoft.com/office/officeart/2005/8/layout/radial5"/>
    <dgm:cxn modelId="{1F328042-8DBF-48D1-84DD-E7DCFFBCBCBD}" type="presOf" srcId="{AF776FA9-E1BA-48C8-9A94-2E80AED7D0EC}" destId="{51A97FCC-3D9A-4CCD-A1D1-3B5EB0847D12}" srcOrd="1" destOrd="0" presId="urn:microsoft.com/office/officeart/2005/8/layout/radial5"/>
    <dgm:cxn modelId="{B20B7C90-8436-4003-A85F-DDD367BED7B0}" type="presOf" srcId="{5E0654C1-3431-46E7-9B8D-39C432711A86}" destId="{36CED25A-95E3-4891-8D4F-DA7AD73CAD0B}" srcOrd="0" destOrd="0" presId="urn:microsoft.com/office/officeart/2005/8/layout/radial5"/>
    <dgm:cxn modelId="{A159736D-AB87-4254-83BC-A681E3399A4A}" type="presOf" srcId="{AA0A15AE-A506-42C9-A058-67717CBC7173}" destId="{E16F9402-0AD1-45F9-9E2D-EBDB83746651}" srcOrd="0" destOrd="0" presId="urn:microsoft.com/office/officeart/2005/8/layout/radial5"/>
    <dgm:cxn modelId="{14F316F3-166E-40C1-AD8C-EC946C9FDFAF}" type="presOf" srcId="{2FD15478-EB76-4DFE-84A1-5ECBF4AEC0DE}" destId="{2CEE0329-3800-47B2-A594-6AE45692D84B}" srcOrd="0" destOrd="0" presId="urn:microsoft.com/office/officeart/2005/8/layout/radial5"/>
    <dgm:cxn modelId="{2207A983-72CD-46A7-97A2-907CD3457EB4}" type="presOf" srcId="{DE56DDBE-BF54-45D7-A0B1-F25E91252A28}" destId="{501C66DC-4D8C-4CF5-B953-7843E617DCFF}" srcOrd="0" destOrd="0" presId="urn:microsoft.com/office/officeart/2005/8/layout/radial5"/>
    <dgm:cxn modelId="{622C2EFC-02FC-49C5-BF8D-2AAD5A3F2AF7}" type="presOf" srcId="{EBAEEB0C-D195-4CF2-A3D6-8CA3DE7BC24A}" destId="{1A66955E-E0B0-46D5-965F-AE750450624D}" srcOrd="0" destOrd="0" presId="urn:microsoft.com/office/officeart/2005/8/layout/radial5"/>
    <dgm:cxn modelId="{829D65FD-2BD0-4772-A140-B58683D1D13C}" type="presOf" srcId="{6041DFB6-005A-4E10-B2DB-4E5FCC19B14D}" destId="{95756208-95EC-4EEB-9DF9-0C300B534F90}" srcOrd="0" destOrd="0" presId="urn:microsoft.com/office/officeart/2005/8/layout/radial5"/>
    <dgm:cxn modelId="{0BC234DA-9516-4E17-A185-AE53E0FBC8CF}" type="presOf" srcId="{5E0654C1-3431-46E7-9B8D-39C432711A86}" destId="{CECEF748-4AE5-428D-8F47-CF6EE89D7AAF}" srcOrd="1" destOrd="0" presId="urn:microsoft.com/office/officeart/2005/8/layout/radial5"/>
    <dgm:cxn modelId="{0F45BA49-D06F-4449-9039-94BDFD093973}" srcId="{AA0A15AE-A506-42C9-A058-67717CBC7173}" destId="{3557A5DB-54F6-4D76-918B-77474861E74A}" srcOrd="0" destOrd="0" parTransId="{AF776FA9-E1BA-48C8-9A94-2E80AED7D0EC}" sibTransId="{3FDCEE4D-D750-4722-8C09-8C6DE8491A5B}"/>
    <dgm:cxn modelId="{D7338B12-B7C6-4C12-8D78-B017EEF6ADC5}" srcId="{AA0A15AE-A506-42C9-A058-67717CBC7173}" destId="{56E26897-B974-423D-9C94-2DAD208DA309}" srcOrd="1" destOrd="0" parTransId="{6041DFB6-005A-4E10-B2DB-4E5FCC19B14D}" sibTransId="{E572DF7E-0F9A-4900-BE05-D8F90E4B602F}"/>
    <dgm:cxn modelId="{884D4DEA-96AB-40A9-A16C-7ECF8533DD63}" type="presOf" srcId="{56E26897-B974-423D-9C94-2DAD208DA309}" destId="{33063CED-0000-468D-A960-0BF8427EA838}" srcOrd="0" destOrd="0" presId="urn:microsoft.com/office/officeart/2005/8/layout/radial5"/>
    <dgm:cxn modelId="{B899ED7B-8D65-404C-982E-A3ABAAA78B39}" srcId="{3109779D-D7AD-47D1-98D1-2EF206905C08}" destId="{AA0A15AE-A506-42C9-A058-67717CBC7173}" srcOrd="0" destOrd="0" parTransId="{E1EFAF9E-EA7E-4C76-83EE-799878F0F2CE}" sibTransId="{4B7BC763-D533-49E8-9D62-AFC8889EFAF1}"/>
    <dgm:cxn modelId="{E141D397-CDEC-4E42-BEA2-C9984E67F9EA}" srcId="{AA0A15AE-A506-42C9-A058-67717CBC7173}" destId="{CA3A320A-AA29-4EAD-9501-672637293B4D}" srcOrd="4" destOrd="0" parTransId="{5E0654C1-3431-46E7-9B8D-39C432711A86}" sibTransId="{943B2500-E12D-4AC8-8BF7-E5AB29C63BDA}"/>
    <dgm:cxn modelId="{37D579AB-60D8-471D-AFF3-1A6F3D56A045}" type="presOf" srcId="{3557A5DB-54F6-4D76-918B-77474861E74A}" destId="{38CD10E4-1FC3-48D2-A45D-44A5316681D9}" srcOrd="0" destOrd="0" presId="urn:microsoft.com/office/officeart/2005/8/layout/radial5"/>
    <dgm:cxn modelId="{6AAC6045-40AD-44AD-8CCE-BA6D48FD9E03}" type="presParOf" srcId="{707DF4B9-26E3-4D3E-BFD3-BD106CDAC2D3}" destId="{E16F9402-0AD1-45F9-9E2D-EBDB83746651}" srcOrd="0" destOrd="0" presId="urn:microsoft.com/office/officeart/2005/8/layout/radial5"/>
    <dgm:cxn modelId="{50F15660-5061-4F46-9731-BEA50D05F9E7}" type="presParOf" srcId="{707DF4B9-26E3-4D3E-BFD3-BD106CDAC2D3}" destId="{B82114A9-901F-494D-B4F1-783695FAD401}" srcOrd="1" destOrd="0" presId="urn:microsoft.com/office/officeart/2005/8/layout/radial5"/>
    <dgm:cxn modelId="{205995BF-428A-4D1D-B9B7-C853FAF308BF}" type="presParOf" srcId="{B82114A9-901F-494D-B4F1-783695FAD401}" destId="{51A97FCC-3D9A-4CCD-A1D1-3B5EB0847D12}" srcOrd="0" destOrd="0" presId="urn:microsoft.com/office/officeart/2005/8/layout/radial5"/>
    <dgm:cxn modelId="{E870DA68-6E19-421C-8FAB-17C004BA4F47}" type="presParOf" srcId="{707DF4B9-26E3-4D3E-BFD3-BD106CDAC2D3}" destId="{38CD10E4-1FC3-48D2-A45D-44A5316681D9}" srcOrd="2" destOrd="0" presId="urn:microsoft.com/office/officeart/2005/8/layout/radial5"/>
    <dgm:cxn modelId="{2513BCAE-0E7D-4724-B40E-CA9E2954EB07}" type="presParOf" srcId="{707DF4B9-26E3-4D3E-BFD3-BD106CDAC2D3}" destId="{95756208-95EC-4EEB-9DF9-0C300B534F90}" srcOrd="3" destOrd="0" presId="urn:microsoft.com/office/officeart/2005/8/layout/radial5"/>
    <dgm:cxn modelId="{DD201099-689F-45FE-8932-435279FD0396}" type="presParOf" srcId="{95756208-95EC-4EEB-9DF9-0C300B534F90}" destId="{DAECA41E-F0D3-4E02-A12E-24B165FE1844}" srcOrd="0" destOrd="0" presId="urn:microsoft.com/office/officeart/2005/8/layout/radial5"/>
    <dgm:cxn modelId="{83931E6D-B298-4A34-920E-F744CEFDDD0B}" type="presParOf" srcId="{707DF4B9-26E3-4D3E-BFD3-BD106CDAC2D3}" destId="{33063CED-0000-468D-A960-0BF8427EA838}" srcOrd="4" destOrd="0" presId="urn:microsoft.com/office/officeart/2005/8/layout/radial5"/>
    <dgm:cxn modelId="{C5961A0E-4807-44C1-8E65-C50FA587C2E9}" type="presParOf" srcId="{707DF4B9-26E3-4D3E-BFD3-BD106CDAC2D3}" destId="{4B30A287-0813-4295-AAA3-D1B9A986507D}" srcOrd="5" destOrd="0" presId="urn:microsoft.com/office/officeart/2005/8/layout/radial5"/>
    <dgm:cxn modelId="{A72E799A-7307-404A-AA56-52A2175B0E43}" type="presParOf" srcId="{4B30A287-0813-4295-AAA3-D1B9A986507D}" destId="{5D3B08CF-2A84-43F5-A509-B49BFCFE030B}" srcOrd="0" destOrd="0" presId="urn:microsoft.com/office/officeart/2005/8/layout/radial5"/>
    <dgm:cxn modelId="{E3162BC6-BA88-4DA7-B0A7-35703A9F0314}" type="presParOf" srcId="{707DF4B9-26E3-4D3E-BFD3-BD106CDAC2D3}" destId="{1A66955E-E0B0-46D5-965F-AE750450624D}" srcOrd="6" destOrd="0" presId="urn:microsoft.com/office/officeart/2005/8/layout/radial5"/>
    <dgm:cxn modelId="{28686B6A-0B5F-48BF-B406-ED963CAD2FA6}" type="presParOf" srcId="{707DF4B9-26E3-4D3E-BFD3-BD106CDAC2D3}" destId="{501C66DC-4D8C-4CF5-B953-7843E617DCFF}" srcOrd="7" destOrd="0" presId="urn:microsoft.com/office/officeart/2005/8/layout/radial5"/>
    <dgm:cxn modelId="{77CEAB4B-975D-4655-A5AD-5C285D628191}" type="presParOf" srcId="{501C66DC-4D8C-4CF5-B953-7843E617DCFF}" destId="{A4D3CCA0-3F31-4D39-A1FF-758E74EF9E1E}" srcOrd="0" destOrd="0" presId="urn:microsoft.com/office/officeart/2005/8/layout/radial5"/>
    <dgm:cxn modelId="{7D9925D2-162C-4A09-873C-5F922A72ADCE}" type="presParOf" srcId="{707DF4B9-26E3-4D3E-BFD3-BD106CDAC2D3}" destId="{2CEE0329-3800-47B2-A594-6AE45692D84B}" srcOrd="8" destOrd="0" presId="urn:microsoft.com/office/officeart/2005/8/layout/radial5"/>
    <dgm:cxn modelId="{68BFE8E5-0D58-4CEB-AD49-A4DA2D539496}" type="presParOf" srcId="{707DF4B9-26E3-4D3E-BFD3-BD106CDAC2D3}" destId="{36CED25A-95E3-4891-8D4F-DA7AD73CAD0B}" srcOrd="9" destOrd="0" presId="urn:microsoft.com/office/officeart/2005/8/layout/radial5"/>
    <dgm:cxn modelId="{9E26EC41-2313-4FC8-A5B3-149562DC1FE0}" type="presParOf" srcId="{36CED25A-95E3-4891-8D4F-DA7AD73CAD0B}" destId="{CECEF748-4AE5-428D-8F47-CF6EE89D7AAF}" srcOrd="0" destOrd="0" presId="urn:microsoft.com/office/officeart/2005/8/layout/radial5"/>
    <dgm:cxn modelId="{B5380F7F-6C5D-417A-A5CA-A0ADC7EC43C2}" type="presParOf" srcId="{707DF4B9-26E3-4D3E-BFD3-BD106CDAC2D3}" destId="{1B356B4E-E6D6-4278-A58C-1C3F519277D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F9402-0AD1-45F9-9E2D-EBDB83746651}">
      <dsp:nvSpPr>
        <dsp:cNvPr id="0" name=""/>
        <dsp:cNvSpPr/>
      </dsp:nvSpPr>
      <dsp:spPr>
        <a:xfrm>
          <a:off x="2998096" y="1928813"/>
          <a:ext cx="1361921" cy="13619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kern="1200" dirty="0" smtClean="0"/>
            <a:t>Ad</a:t>
          </a:r>
          <a:endParaRPr lang="en-GB" sz="5800" kern="1200" dirty="0"/>
        </a:p>
      </dsp:txBody>
      <dsp:txXfrm>
        <a:off x="3197545" y="2128262"/>
        <a:ext cx="963023" cy="963023"/>
      </dsp:txXfrm>
    </dsp:sp>
    <dsp:sp modelId="{B82114A9-901F-494D-B4F1-783695FAD401}">
      <dsp:nvSpPr>
        <dsp:cNvPr id="0" name=""/>
        <dsp:cNvSpPr/>
      </dsp:nvSpPr>
      <dsp:spPr>
        <a:xfrm rot="16200000">
          <a:off x="3587225" y="1527120"/>
          <a:ext cx="183663" cy="467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3614775" y="1648119"/>
        <a:ext cx="128564" cy="280349"/>
      </dsp:txXfrm>
    </dsp:sp>
    <dsp:sp modelId="{38CD10E4-1FC3-48D2-A45D-44A5316681D9}">
      <dsp:nvSpPr>
        <dsp:cNvPr id="0" name=""/>
        <dsp:cNvSpPr/>
      </dsp:nvSpPr>
      <dsp:spPr>
        <a:xfrm>
          <a:off x="2827855" y="-157036"/>
          <a:ext cx="1702402" cy="17393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Job centres</a:t>
          </a:r>
          <a:endParaRPr lang="en-GB" sz="2000" b="1" kern="1200" dirty="0"/>
        </a:p>
      </dsp:txBody>
      <dsp:txXfrm>
        <a:off x="3077166" y="97681"/>
        <a:ext cx="1203780" cy="1229880"/>
      </dsp:txXfrm>
    </dsp:sp>
    <dsp:sp modelId="{95756208-95EC-4EEB-9DF9-0C300B534F90}">
      <dsp:nvSpPr>
        <dsp:cNvPr id="0" name=""/>
        <dsp:cNvSpPr/>
      </dsp:nvSpPr>
      <dsp:spPr>
        <a:xfrm rot="20563092">
          <a:off x="4404753" y="2118962"/>
          <a:ext cx="201929" cy="467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406120" y="2221409"/>
        <a:ext cx="141350" cy="280349"/>
      </dsp:txXfrm>
    </dsp:sp>
    <dsp:sp modelId="{33063CED-0000-468D-A960-0BF8427EA838}">
      <dsp:nvSpPr>
        <dsp:cNvPr id="0" name=""/>
        <dsp:cNvSpPr/>
      </dsp:nvSpPr>
      <dsp:spPr>
        <a:xfrm>
          <a:off x="4656158" y="1171301"/>
          <a:ext cx="1702402" cy="17393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Internally</a:t>
          </a:r>
          <a:endParaRPr lang="en-GB" sz="2000" b="1" kern="1200" dirty="0"/>
        </a:p>
      </dsp:txBody>
      <dsp:txXfrm>
        <a:off x="4905469" y="1426018"/>
        <a:ext cx="1203780" cy="1229880"/>
      </dsp:txXfrm>
    </dsp:sp>
    <dsp:sp modelId="{4B30A287-0813-4295-AAA3-D1B9A986507D}">
      <dsp:nvSpPr>
        <dsp:cNvPr id="0" name=""/>
        <dsp:cNvSpPr/>
      </dsp:nvSpPr>
      <dsp:spPr>
        <a:xfrm rot="3240000">
          <a:off x="4086463" y="3066764"/>
          <a:ext cx="188707" cy="467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4098131" y="3137313"/>
        <a:ext cx="132095" cy="280349"/>
      </dsp:txXfrm>
    </dsp:sp>
    <dsp:sp modelId="{1A66955E-E0B0-46D5-965F-AE750450624D}">
      <dsp:nvSpPr>
        <dsp:cNvPr id="0" name=""/>
        <dsp:cNvSpPr/>
      </dsp:nvSpPr>
      <dsp:spPr>
        <a:xfrm>
          <a:off x="3902984" y="3289986"/>
          <a:ext cx="1812054" cy="175007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Internet</a:t>
          </a:r>
          <a:endParaRPr lang="en-GB" sz="2000" b="1" kern="1200" dirty="0"/>
        </a:p>
      </dsp:txBody>
      <dsp:txXfrm>
        <a:off x="4168353" y="3546279"/>
        <a:ext cx="1281316" cy="1237489"/>
      </dsp:txXfrm>
    </dsp:sp>
    <dsp:sp modelId="{501C66DC-4D8C-4CF5-B953-7843E617DCFF}">
      <dsp:nvSpPr>
        <dsp:cNvPr id="0" name=""/>
        <dsp:cNvSpPr/>
      </dsp:nvSpPr>
      <dsp:spPr>
        <a:xfrm rot="7560000">
          <a:off x="3058167" y="3084437"/>
          <a:ext cx="212578" cy="467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3108796" y="3152089"/>
        <a:ext cx="148805" cy="280349"/>
      </dsp:txXfrm>
    </dsp:sp>
    <dsp:sp modelId="{2CEE0329-3800-47B2-A594-6AE45692D84B}">
      <dsp:nvSpPr>
        <dsp:cNvPr id="0" name=""/>
        <dsp:cNvSpPr/>
      </dsp:nvSpPr>
      <dsp:spPr>
        <a:xfrm>
          <a:off x="1643074" y="3354060"/>
          <a:ext cx="1812054" cy="162192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Newspaper &amp; magazines</a:t>
          </a:r>
          <a:endParaRPr lang="en-GB" sz="2000" b="1" kern="1200" dirty="0"/>
        </a:p>
      </dsp:txBody>
      <dsp:txXfrm>
        <a:off x="1908443" y="3591585"/>
        <a:ext cx="1281316" cy="1146875"/>
      </dsp:txXfrm>
    </dsp:sp>
    <dsp:sp modelId="{36CED25A-95E3-4891-8D4F-DA7AD73CAD0B}">
      <dsp:nvSpPr>
        <dsp:cNvPr id="0" name=""/>
        <dsp:cNvSpPr/>
      </dsp:nvSpPr>
      <dsp:spPr>
        <a:xfrm rot="11836908">
          <a:off x="2751430" y="2118962"/>
          <a:ext cx="201929" cy="4672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 rot="10800000">
        <a:off x="2810642" y="2221409"/>
        <a:ext cx="141350" cy="280349"/>
      </dsp:txXfrm>
    </dsp:sp>
    <dsp:sp modelId="{1B356B4E-E6D6-4278-A58C-1C3F519277D1}">
      <dsp:nvSpPr>
        <dsp:cNvPr id="0" name=""/>
        <dsp:cNvSpPr/>
      </dsp:nvSpPr>
      <dsp:spPr>
        <a:xfrm>
          <a:off x="999553" y="1171301"/>
          <a:ext cx="1702402" cy="173931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Trade journals</a:t>
          </a:r>
          <a:endParaRPr lang="en-GB" sz="2000" b="1" kern="1200" dirty="0"/>
        </a:p>
      </dsp:txBody>
      <dsp:txXfrm>
        <a:off x="1248864" y="1426018"/>
        <a:ext cx="1203780" cy="122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AA471-3A19-489B-9B50-36E1AE8C2ECE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91FE8-3B3C-45A7-98AE-9E7F35A8A2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1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8ABF-DEEC-41BB-AE80-87BEB37FA4EB}" type="datetimeFigureOut">
              <a:rPr lang="en-US" smtClean="0"/>
              <a:pPr/>
              <a:t>10/11/2015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1E0C-DDB9-43F9-9B9D-E3FC9199D6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4243390" cy="254159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Recruiting </a:t>
            </a:r>
            <a:br>
              <a:rPr lang="en-GB" sz="6000" b="1" dirty="0" smtClean="0"/>
            </a:br>
            <a:r>
              <a:rPr lang="en-GB" sz="6000" b="1" dirty="0" smtClean="0"/>
              <a:t>&amp;</a:t>
            </a:r>
            <a:br>
              <a:rPr lang="en-GB" sz="6000" b="1" dirty="0" smtClean="0"/>
            </a:br>
            <a:r>
              <a:rPr lang="en-GB" sz="6000" b="1" dirty="0" smtClean="0"/>
              <a:t>Training staff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 descr="recruitmane2.jpg"/>
          <p:cNvPicPr>
            <a:picLocks noChangeAspect="1"/>
          </p:cNvPicPr>
          <p:nvPr/>
        </p:nvPicPr>
        <p:blipFill>
          <a:blip r:embed="rId2" cstate="print"/>
          <a:srcRect l="2000" t="1835" r="5000" b="17890"/>
          <a:stretch>
            <a:fillRect/>
          </a:stretch>
        </p:blipFill>
        <p:spPr>
          <a:xfrm>
            <a:off x="4745493" y="857232"/>
            <a:ext cx="411278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Personal Specification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581" t="37250" r="34891" b="28025"/>
          <a:stretch>
            <a:fillRect/>
          </a:stretch>
        </p:blipFill>
        <p:spPr bwMode="auto">
          <a:xfrm>
            <a:off x="500034" y="1453228"/>
            <a:ext cx="8143932" cy="511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Task 2: Skills employers look for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There are </a:t>
            </a:r>
            <a:r>
              <a:rPr lang="en-GB" b="1" dirty="0" smtClean="0">
                <a:solidFill>
                  <a:srgbClr val="FF0000"/>
                </a:solidFill>
              </a:rPr>
              <a:t>10 key attributes </a:t>
            </a:r>
            <a:r>
              <a:rPr lang="en-GB" dirty="0" smtClean="0"/>
              <a:t>that employers seek in their staff. In your groups, see if you can identify them...</a:t>
            </a:r>
            <a:endParaRPr lang="en-GB" dirty="0"/>
          </a:p>
        </p:txBody>
      </p:sp>
      <p:pic>
        <p:nvPicPr>
          <p:cNvPr id="4" name="Picture 3" descr="recrui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000372"/>
            <a:ext cx="3633802" cy="363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Skills employers look for – </a:t>
            </a:r>
            <a:br>
              <a:rPr lang="en-GB" b="1" dirty="0" smtClean="0"/>
            </a:br>
            <a:r>
              <a:rPr lang="en-GB" dirty="0" smtClean="0"/>
              <a:t>The 10 key attributes</a:t>
            </a:r>
            <a:br>
              <a:rPr lang="en-GB" dirty="0" smtClean="0"/>
            </a:b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44"/>
                <a:gridCol w="4972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Skills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Written, verbal and presentation skills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Teamwork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Team player with ability to manage others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Negotiation &amp; persuasion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Being able to get ‘your own way’ but understanding other perspectives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Problem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Solving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Analysis &amp; logical thinking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None/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Leadership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Motivating a team, assigning tasks and meeting deadlines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business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183390"/>
            <a:ext cx="1214446" cy="186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83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5956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Skills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956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Organisation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Prioritising workload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and time</a:t>
                      </a: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956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Ability to meet deadlines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Efficiency and time management 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064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Ability to work under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pressure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Calm in a crisis,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not becoming stressed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5819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Confidence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In yourself,</a:t>
                      </a:r>
                      <a:r>
                        <a:rPr lang="en-GB" sz="2400" b="1" baseline="0" dirty="0" smtClean="0">
                          <a:solidFill>
                            <a:schemeClr val="tx1"/>
                          </a:solidFill>
                        </a:rPr>
                        <a:t> colleagues and the company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9561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Commercial awareness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1"/>
                          </a:solidFill>
                        </a:rPr>
                        <a:t>Knowing what makes a company tick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Skills employers look for – </a:t>
            </a:r>
            <a:br>
              <a:rPr lang="en-GB" b="1" dirty="0" smtClean="0"/>
            </a:br>
            <a:r>
              <a:rPr lang="en-GB" dirty="0" smtClean="0"/>
              <a:t>The 10 key attributes</a:t>
            </a:r>
            <a:br>
              <a:rPr lang="en-GB" dirty="0" smtClean="0"/>
            </a:br>
            <a:endParaRPr lang="en-GB" b="1" dirty="0"/>
          </a:p>
        </p:txBody>
      </p:sp>
      <p:pic>
        <p:nvPicPr>
          <p:cNvPr id="6" name="Picture 5" descr="business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183390"/>
            <a:ext cx="1214446" cy="1863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Bob the baker!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algn="ctr"/>
            <a:r>
              <a:rPr lang="en-GB" dirty="0" err="1" smtClean="0"/>
              <a:t>Bakin</a:t>
            </a:r>
            <a:r>
              <a:rPr lang="en-GB" dirty="0" smtClean="0"/>
              <a:t>’ Buddies are looking for a new baker for their doughnut factory. What skills will he need to have?</a:t>
            </a:r>
            <a:endParaRPr lang="en-GB" dirty="0"/>
          </a:p>
        </p:txBody>
      </p:sp>
      <p:pic>
        <p:nvPicPr>
          <p:cNvPr id="4" name="Picture 3" descr="smur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071810"/>
            <a:ext cx="4476749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Advertising the job – where?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35811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What should the ad say?</a:t>
            </a:r>
            <a:endParaRPr lang="en-GB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83" t="37249" r="31257" b="24869"/>
          <a:stretch>
            <a:fillRect/>
          </a:stretch>
        </p:blipFill>
        <p:spPr bwMode="auto">
          <a:xfrm>
            <a:off x="357158" y="1357298"/>
            <a:ext cx="8358246" cy="50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Task 3: Create a job advert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Choose 1 of the following 4 jobs and create an effective job advert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- You have 20 minutes - </a:t>
            </a:r>
            <a:endParaRPr lang="en-GB" dirty="0"/>
          </a:p>
        </p:txBody>
      </p:sp>
      <p:pic>
        <p:nvPicPr>
          <p:cNvPr id="4" name="Picture 3" descr="job 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766" y="2357430"/>
            <a:ext cx="3608390" cy="3072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781256"/>
            <a:ext cx="4786346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000" dirty="0" smtClean="0"/>
              <a:t>Marketing executive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000" dirty="0" smtClean="0"/>
              <a:t>Business Studies Teacher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000" dirty="0" smtClean="0"/>
              <a:t>Small Business Advisor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000" dirty="0" smtClean="0"/>
              <a:t>Human resource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Selection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Once a job has been advertised and details sent out to prospective employees, the applicants will return their CV/Job applications.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FF0000"/>
                </a:solidFill>
              </a:rPr>
              <a:t>SELECTION</a:t>
            </a:r>
            <a:r>
              <a:rPr lang="en-GB" dirty="0" smtClean="0"/>
              <a:t> process can begin...</a:t>
            </a:r>
            <a:endParaRPr lang="en-GB" dirty="0"/>
          </a:p>
        </p:txBody>
      </p:sp>
      <p:pic>
        <p:nvPicPr>
          <p:cNvPr id="4" name="Picture 3" descr="recruitmnet proce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111" y="2571744"/>
            <a:ext cx="3707541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How do firms select?</a:t>
            </a:r>
            <a:endParaRPr lang="en-GB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70" t="35672" r="31484" b="24868"/>
          <a:stretch>
            <a:fillRect/>
          </a:stretch>
        </p:blipFill>
        <p:spPr bwMode="auto">
          <a:xfrm>
            <a:off x="571472" y="1000108"/>
            <a:ext cx="8072494" cy="520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ruitment-Proces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805259"/>
            <a:ext cx="3429000" cy="2695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Aims for today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the process by which small businesses </a:t>
            </a:r>
            <a:r>
              <a:rPr lang="en-GB" b="1" dirty="0" smtClean="0">
                <a:solidFill>
                  <a:srgbClr val="FF0000"/>
                </a:solidFill>
              </a:rPr>
              <a:t>recruit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select</a:t>
            </a:r>
            <a:r>
              <a:rPr lang="en-GB" dirty="0" smtClean="0"/>
              <a:t> staff.</a:t>
            </a:r>
          </a:p>
          <a:p>
            <a:endParaRPr lang="en-GB" sz="1400" dirty="0"/>
          </a:p>
          <a:p>
            <a:r>
              <a:rPr lang="en-GB" dirty="0" smtClean="0"/>
              <a:t>Appreciate the various laws relating to R&amp;S (recruitment and selection).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What happens next?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 candidate is selected and a job offer is made.</a:t>
            </a:r>
          </a:p>
          <a:p>
            <a:pPr>
              <a:buNone/>
            </a:pPr>
            <a:endParaRPr lang="en-GB" sz="1500" dirty="0" smtClean="0"/>
          </a:p>
          <a:p>
            <a:r>
              <a:rPr lang="en-GB" dirty="0" smtClean="0"/>
              <a:t> A firm then asks for references – what the referees write is confidential and must be accurate.</a:t>
            </a:r>
          </a:p>
          <a:p>
            <a:pPr>
              <a:buNone/>
            </a:pPr>
            <a:endParaRPr lang="en-GB" sz="1500" dirty="0" smtClean="0"/>
          </a:p>
          <a:p>
            <a:r>
              <a:rPr lang="en-GB" dirty="0" smtClean="0"/>
              <a:t>Assuming references are ok – the candidate will start work.</a:t>
            </a:r>
          </a:p>
          <a:p>
            <a:pPr>
              <a:buNone/>
            </a:pPr>
            <a:endParaRPr lang="en-GB" sz="1600" dirty="0" smtClean="0"/>
          </a:p>
          <a:p>
            <a:r>
              <a:rPr lang="en-GB" dirty="0" smtClean="0"/>
              <a:t>Within 13 weeks of employment they must receive a </a:t>
            </a:r>
            <a:r>
              <a:rPr lang="en-GB" b="1" dirty="0" smtClean="0">
                <a:solidFill>
                  <a:srgbClr val="FF0000"/>
                </a:solidFill>
              </a:rPr>
              <a:t>CONTRACT OF EMPLOYMENT.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796699" cy="157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The Contract of Employment</a:t>
            </a:r>
            <a:endParaRPr lang="en-GB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70" t="37250" r="31256" b="29603"/>
          <a:stretch>
            <a:fillRect/>
          </a:stretch>
        </p:blipFill>
        <p:spPr bwMode="auto">
          <a:xfrm>
            <a:off x="163256" y="1428736"/>
            <a:ext cx="875625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Training </a:t>
            </a:r>
            <a:endParaRPr lang="en-GB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70" t="37250" r="31256" b="26447"/>
          <a:stretch>
            <a:fillRect/>
          </a:stretch>
        </p:blipFill>
        <p:spPr bwMode="auto">
          <a:xfrm>
            <a:off x="214282" y="1487352"/>
            <a:ext cx="8622256" cy="50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Induction</a:t>
            </a:r>
            <a:endParaRPr lang="en-GB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70" t="37250" r="34180" b="32444"/>
          <a:stretch>
            <a:fillRect/>
          </a:stretch>
        </p:blipFill>
        <p:spPr bwMode="auto">
          <a:xfrm>
            <a:off x="214282" y="1428736"/>
            <a:ext cx="87154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Training 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Small businesses tend to use </a:t>
            </a:r>
            <a:r>
              <a:rPr lang="en-GB" b="1" dirty="0" smtClean="0">
                <a:solidFill>
                  <a:srgbClr val="FF0000"/>
                </a:solidFill>
              </a:rPr>
              <a:t>ON-THE-JOB TRAINING. </a:t>
            </a:r>
            <a:r>
              <a:rPr lang="en-GB" dirty="0" smtClean="0"/>
              <a:t>This is where a worker remains at their usual place of work and learns how to do their job.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Examples:</a:t>
            </a:r>
            <a:endParaRPr lang="en-GB" dirty="0"/>
          </a:p>
          <a:p>
            <a:pPr lvl="4"/>
            <a:endParaRPr lang="en-GB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357562"/>
            <a:ext cx="2114849" cy="3192224"/>
          </a:xfrm>
          <a:prstGeom prst="rect">
            <a:avLst/>
          </a:prstGeom>
        </p:spPr>
      </p:pic>
      <p:pic>
        <p:nvPicPr>
          <p:cNvPr id="7" name="Picture 6" descr="Do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571876"/>
            <a:ext cx="3314697" cy="29520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072074"/>
            <a:ext cx="192882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Doctors &amp; Teachers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Training 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Larger businesses tend to use </a:t>
            </a:r>
            <a:r>
              <a:rPr lang="en-GB" b="1" dirty="0" smtClean="0">
                <a:solidFill>
                  <a:srgbClr val="FF0000"/>
                </a:solidFill>
              </a:rPr>
              <a:t>OFF-THE-JOB TRAINING.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Can you think of any examples?</a:t>
            </a:r>
          </a:p>
          <a:p>
            <a:pPr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698" t="60054" r="32035" b="24868"/>
          <a:stretch>
            <a:fillRect/>
          </a:stretch>
        </p:blipFill>
        <p:spPr bwMode="auto">
          <a:xfrm>
            <a:off x="71406" y="2714620"/>
            <a:ext cx="90726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Skills versus attitude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286124"/>
            <a:ext cx="4257676" cy="26432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6000" dirty="0" smtClean="0"/>
              <a:t>What’s more important?</a:t>
            </a:r>
          </a:p>
          <a:p>
            <a:pPr algn="ctr">
              <a:buNone/>
            </a:pPr>
            <a:endParaRPr lang="en-GB" sz="800" dirty="0" smtClean="0"/>
          </a:p>
          <a:p>
            <a:pPr algn="ctr">
              <a:buNone/>
            </a:pPr>
            <a:r>
              <a:rPr lang="en-GB" dirty="0" smtClean="0"/>
              <a:t>Lets debate!</a:t>
            </a:r>
            <a:endParaRPr lang="en-GB" dirty="0"/>
          </a:p>
          <a:p>
            <a:pPr algn="ctr">
              <a:buNone/>
            </a:pPr>
            <a:endParaRPr lang="en-GB" sz="6000" dirty="0"/>
          </a:p>
        </p:txBody>
      </p:sp>
      <p:pic>
        <p:nvPicPr>
          <p:cNvPr id="4" name="Picture 3" descr="skill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143272" cy="4731807"/>
          </a:xfrm>
          <a:prstGeom prst="rect">
            <a:avLst/>
          </a:prstGeom>
        </p:spPr>
      </p:pic>
      <p:pic>
        <p:nvPicPr>
          <p:cNvPr id="5" name="Picture 4" descr="angr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357298"/>
            <a:ext cx="2143140" cy="195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Problems with training staff</a:t>
            </a:r>
            <a:endParaRPr lang="en-GB" b="1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284" t="37250" r="31256" b="31182"/>
          <a:stretch>
            <a:fillRect/>
          </a:stretch>
        </p:blipFill>
        <p:spPr bwMode="auto">
          <a:xfrm>
            <a:off x="71406" y="1643050"/>
            <a:ext cx="892971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Key Employment </a:t>
            </a:r>
            <a:r>
              <a:rPr lang="en-GB" b="1" dirty="0"/>
              <a:t>Legislation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Race Relations Act</a:t>
            </a:r>
          </a:p>
          <a:p>
            <a:r>
              <a:rPr lang="en-GB" dirty="0"/>
              <a:t>Sex Discrimination Act</a:t>
            </a:r>
          </a:p>
          <a:p>
            <a:r>
              <a:rPr lang="en-GB" dirty="0"/>
              <a:t>Disability Discrimination Act</a:t>
            </a:r>
          </a:p>
          <a:p>
            <a:r>
              <a:rPr lang="en-GB" dirty="0"/>
              <a:t>Employment Equality (Age) Regulations</a:t>
            </a:r>
          </a:p>
          <a:p>
            <a:r>
              <a:rPr lang="en-GB" dirty="0"/>
              <a:t>Equal Pay Act</a:t>
            </a:r>
          </a:p>
          <a:p>
            <a:r>
              <a:rPr lang="en-GB" dirty="0"/>
              <a:t>Employment Protection </a:t>
            </a:r>
            <a:r>
              <a:rPr lang="en-GB" dirty="0" smtClean="0"/>
              <a:t>Act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TASK: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your groups, discuss how these laws may impact on employers and employees. </a:t>
            </a:r>
          </a:p>
          <a:p>
            <a:endParaRPr lang="en-GB" dirty="0"/>
          </a:p>
        </p:txBody>
      </p:sp>
      <p:pic>
        <p:nvPicPr>
          <p:cNvPr id="4" name="Picture 3" descr="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643050"/>
            <a:ext cx="2482848" cy="156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ur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357298"/>
            <a:ext cx="2285984" cy="1714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Training Task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r>
              <a:rPr lang="en-GB" dirty="0" smtClean="0"/>
              <a:t>Complete the training worksheet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</p:txBody>
      </p:sp>
      <p:pic>
        <p:nvPicPr>
          <p:cNvPr id="1026" name="Picture 2" descr="http://www.cartoonstock.com/newscartoons/cartoonists/for/lowres/forn1007l.jpg"/>
          <p:cNvPicPr>
            <a:picLocks noChangeAspect="1" noChangeArrowheads="1"/>
          </p:cNvPicPr>
          <p:nvPr/>
        </p:nvPicPr>
        <p:blipFill>
          <a:blip r:embed="rId3" cstate="print"/>
          <a:srcRect t="9375" r="6005"/>
          <a:stretch>
            <a:fillRect/>
          </a:stretch>
        </p:blipFill>
        <p:spPr bwMode="auto">
          <a:xfrm>
            <a:off x="2071670" y="1928802"/>
            <a:ext cx="4500594" cy="45318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557214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-20 minutes - </a:t>
            </a:r>
          </a:p>
          <a:p>
            <a:pPr algn="ctr"/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ruitment-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988" y="4214818"/>
            <a:ext cx="3024331" cy="2643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Recruitment and selection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en-GB" sz="2800" b="1" dirty="0" smtClean="0">
                <a:solidFill>
                  <a:srgbClr val="FF0000"/>
                </a:solidFill>
              </a:rPr>
              <a:t>Recruitment </a:t>
            </a:r>
            <a:r>
              <a:rPr lang="en-GB" sz="2800" b="1" dirty="0">
                <a:solidFill>
                  <a:srgbClr val="FF0000"/>
                </a:solidFill>
              </a:rPr>
              <a:t>and selection </a:t>
            </a:r>
            <a:r>
              <a:rPr lang="en-GB" sz="2800" dirty="0"/>
              <a:t>is the process </a:t>
            </a:r>
            <a:r>
              <a:rPr lang="en-GB" sz="2800" dirty="0" smtClean="0"/>
              <a:t>of identifying </a:t>
            </a:r>
            <a:r>
              <a:rPr lang="en-GB" sz="2800" dirty="0"/>
              <a:t>the need for a job, defining the requirements of the position and the job holder, advertising the position and choosing the most appropriate person for the job. </a:t>
            </a:r>
            <a:endParaRPr lang="en-GB" sz="2800" dirty="0" smtClean="0"/>
          </a:p>
          <a:p>
            <a:endParaRPr lang="en-GB" sz="900" dirty="0" smtClean="0"/>
          </a:p>
          <a:p>
            <a:pPr>
              <a:buNone/>
            </a:pPr>
            <a:endParaRPr lang="en-GB" sz="900" dirty="0"/>
          </a:p>
          <a:p>
            <a:endParaRPr lang="en-GB" sz="2800" dirty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Plenary: Give me a minute...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434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 your groups, consider all the aspects of </a:t>
            </a:r>
          </a:p>
          <a:p>
            <a:pPr marL="514350" indent="-514350">
              <a:buNone/>
              <a:tabLst>
                <a:tab pos="531813" algn="l"/>
              </a:tabLst>
            </a:pPr>
            <a:r>
              <a:rPr lang="en-GB" sz="2800" b="1" dirty="0" smtClean="0">
                <a:solidFill>
                  <a:srgbClr val="FF0000"/>
                </a:solidFill>
              </a:rPr>
              <a:t>	training</a:t>
            </a:r>
            <a:r>
              <a:rPr lang="en-GB" sz="2800" dirty="0" smtClean="0"/>
              <a:t> that we have covered today. </a:t>
            </a:r>
          </a:p>
          <a:p>
            <a:pPr marL="514350" indent="-514350">
              <a:buNone/>
            </a:pPr>
            <a:endParaRPr lang="en-GB" sz="1200" dirty="0" smtClean="0"/>
          </a:p>
          <a:p>
            <a:pPr marL="514350" indent="-514350">
              <a:buNone/>
            </a:pPr>
            <a:r>
              <a:rPr lang="en-GB" sz="2800" dirty="0" smtClean="0"/>
              <a:t>2.	Each group will be given </a:t>
            </a:r>
            <a:r>
              <a:rPr lang="en-GB" sz="2800" b="1" dirty="0" smtClean="0">
                <a:solidFill>
                  <a:srgbClr val="FF0000"/>
                </a:solidFill>
              </a:rPr>
              <a:t>‘a minute’ </a:t>
            </a:r>
            <a:r>
              <a:rPr lang="en-GB" sz="2800" dirty="0" smtClean="0"/>
              <a:t>to talk about the topic. </a:t>
            </a:r>
          </a:p>
          <a:p>
            <a:pPr>
              <a:buFont typeface="+mj-lt"/>
              <a:buAutoNum type="arabicPeriod"/>
            </a:pPr>
            <a:endParaRPr lang="en-GB" sz="1200" dirty="0"/>
          </a:p>
          <a:p>
            <a:pPr marL="514350" indent="-514350">
              <a:buNone/>
            </a:pPr>
            <a:r>
              <a:rPr lang="en-GB" sz="2800" dirty="0" smtClean="0"/>
              <a:t>3.	Choose one person to start the discussion – they are in control of the microphone. When the teacher says </a:t>
            </a:r>
            <a:r>
              <a:rPr lang="en-GB" sz="2800" b="1" dirty="0" smtClean="0">
                <a:solidFill>
                  <a:srgbClr val="FF0000"/>
                </a:solidFill>
              </a:rPr>
              <a:t>next, </a:t>
            </a:r>
            <a:r>
              <a:rPr lang="en-GB" sz="2800" dirty="0" smtClean="0"/>
              <a:t>the next member of the group must continue the discussion picking up where the previous student left off. </a:t>
            </a:r>
            <a:r>
              <a:rPr lang="en-GB" sz="2800" b="1" dirty="0" smtClean="0">
                <a:solidFill>
                  <a:srgbClr val="FF0000"/>
                </a:solidFill>
              </a:rPr>
              <a:t>So Listen Up, it’s a team challenge!</a:t>
            </a:r>
          </a:p>
        </p:txBody>
      </p:sp>
      <p:pic>
        <p:nvPicPr>
          <p:cNvPr id="4" name="Picture 3" descr="alarm-clock-ring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357298"/>
            <a:ext cx="1223359" cy="114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cruit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1045">
            <a:off x="-156397" y="4867587"/>
            <a:ext cx="1582409" cy="1823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The recruitment process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9830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Recruitment is one of the </a:t>
            </a:r>
            <a:r>
              <a:rPr lang="en-GB" b="1" dirty="0" smtClean="0">
                <a:solidFill>
                  <a:srgbClr val="FF0000"/>
                </a:solidFill>
              </a:rPr>
              <a:t>main objectives </a:t>
            </a:r>
            <a:r>
              <a:rPr lang="en-GB" dirty="0" smtClean="0"/>
              <a:t>of management as the success of any business depends to a large extent on the quality of its staff.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Recruiting employees with the correct skills can </a:t>
            </a:r>
            <a:r>
              <a:rPr lang="en-GB" b="1" dirty="0" smtClean="0">
                <a:solidFill>
                  <a:srgbClr val="FF0000"/>
                </a:solidFill>
              </a:rPr>
              <a:t>add value </a:t>
            </a:r>
            <a:r>
              <a:rPr lang="en-GB" dirty="0" smtClean="0"/>
              <a:t>to a business. Employees should therefore be carefully selected, managed and retained, just like any other resource.</a:t>
            </a:r>
            <a:endParaRPr lang="en-GB" dirty="0"/>
          </a:p>
        </p:txBody>
      </p:sp>
      <p:pic>
        <p:nvPicPr>
          <p:cNvPr id="6" name="Picture 5" descr="recruitmen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71414"/>
            <a:ext cx="1292544" cy="1936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b="1" dirty="0" smtClean="0"/>
              <a:t>Why recruit?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45" t="37250" r="31841" b="26447"/>
          <a:stretch>
            <a:fillRect/>
          </a:stretch>
        </p:blipFill>
        <p:spPr bwMode="auto">
          <a:xfrm>
            <a:off x="357190" y="1414797"/>
            <a:ext cx="8572528" cy="51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64" t="34093" r="52933" b="42231"/>
          <a:stretch>
            <a:fillRect/>
          </a:stretch>
        </p:blipFill>
        <p:spPr bwMode="auto">
          <a:xfrm>
            <a:off x="4643438" y="494201"/>
            <a:ext cx="4357718" cy="272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8233" t="34093" r="28297" b="42231"/>
          <a:stretch>
            <a:fillRect/>
          </a:stretch>
        </p:blipFill>
        <p:spPr bwMode="auto">
          <a:xfrm>
            <a:off x="4643438" y="3143248"/>
            <a:ext cx="4314886" cy="272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571481"/>
            <a:ext cx="3786214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The Recruitment Process - solution</a:t>
            </a:r>
            <a:endParaRPr lang="en-GB" sz="4800" dirty="0"/>
          </a:p>
        </p:txBody>
      </p:sp>
      <p:pic>
        <p:nvPicPr>
          <p:cNvPr id="8" name="Picture 7" descr="recruit and 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14752"/>
            <a:ext cx="3834104" cy="2541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Documents in the recruitment process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900" b="1" i="1" dirty="0" smtClean="0">
                <a:solidFill>
                  <a:srgbClr val="FF0000"/>
                </a:solidFill>
              </a:rPr>
              <a:t>Job Advert </a:t>
            </a:r>
            <a:r>
              <a:rPr lang="en-GB" sz="2900" dirty="0" smtClean="0"/>
              <a:t>– a brief description of the job &amp; skills needed.</a:t>
            </a:r>
          </a:p>
          <a:p>
            <a:pPr marL="514350" indent="-514350">
              <a:buFont typeface="+mj-lt"/>
              <a:buAutoNum type="arabicPeriod"/>
            </a:pPr>
            <a:endParaRPr lang="en-GB" sz="1400" dirty="0" smtClean="0"/>
          </a:p>
          <a:p>
            <a:pPr marL="514350" indent="-514350">
              <a:buFont typeface="+mj-lt"/>
              <a:buAutoNum type="arabicPeriod"/>
            </a:pPr>
            <a:endParaRPr lang="en-GB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900" b="1" i="1" dirty="0" smtClean="0">
                <a:solidFill>
                  <a:srgbClr val="FF0000"/>
                </a:solidFill>
              </a:rPr>
              <a:t>Job description </a:t>
            </a:r>
            <a:r>
              <a:rPr lang="en-GB" sz="2900" dirty="0" smtClean="0"/>
              <a:t>– A document describing the duties of a worker and his/her status in the firm.</a:t>
            </a:r>
          </a:p>
          <a:p>
            <a:pPr marL="514350" indent="-514350">
              <a:buFont typeface="+mj-lt"/>
              <a:buAutoNum type="arabicPeriod"/>
            </a:pPr>
            <a:endParaRPr lang="en-GB" sz="2900" dirty="0" smtClean="0"/>
          </a:p>
          <a:p>
            <a:endParaRPr lang="en-GB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b="1" i="1" dirty="0" smtClean="0">
                <a:solidFill>
                  <a:srgbClr val="FF0000"/>
                </a:solidFill>
              </a:rPr>
              <a:t>Personal specification </a:t>
            </a:r>
            <a:r>
              <a:rPr lang="en-GB" dirty="0" smtClean="0"/>
              <a:t>– A profile of the skills and qualities of a person needed to do the job. </a:t>
            </a:r>
          </a:p>
          <a:p>
            <a:pPr marL="514350" indent="-514350">
              <a:buFont typeface="+mj-lt"/>
              <a:buAutoNum type="arabicPeriod" startAt="4"/>
            </a:pPr>
            <a:endParaRPr lang="en-GB" sz="14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GB" b="1" i="1" dirty="0" smtClean="0">
                <a:solidFill>
                  <a:srgbClr val="FF0000"/>
                </a:solidFill>
              </a:rPr>
              <a:t>CV’s (Curriculum Vitae</a:t>
            </a:r>
            <a:r>
              <a:rPr lang="en-GB" dirty="0" smtClean="0"/>
              <a:t>) – Summary of one’s education, skills, employment and experience. Application form – The form which the applicant fills in with their personal details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GB" b="1" dirty="0" smtClean="0"/>
              <a:t>Documents in the recruitment process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b="1" dirty="0" smtClean="0"/>
              <a:t>Job description </a:t>
            </a:r>
            <a:endParaRPr lang="en-GB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270" t="37250" r="32243" b="26447"/>
          <a:stretch>
            <a:fillRect/>
          </a:stretch>
        </p:blipFill>
        <p:spPr bwMode="auto">
          <a:xfrm>
            <a:off x="142876" y="1511474"/>
            <a:ext cx="8715404" cy="52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671</Words>
  <Application>Microsoft Office PowerPoint</Application>
  <PresentationFormat>On-screen Show (4:3)</PresentationFormat>
  <Paragraphs>144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Recruiting  &amp; Training staff  </vt:lpstr>
      <vt:lpstr>Aims for today</vt:lpstr>
      <vt:lpstr>Recruitment and selection</vt:lpstr>
      <vt:lpstr>The recruitment process</vt:lpstr>
      <vt:lpstr>Why recruit?</vt:lpstr>
      <vt:lpstr>PowerPoint Presentation</vt:lpstr>
      <vt:lpstr>Documents in the recruitment process</vt:lpstr>
      <vt:lpstr>Documents in the recruitment process</vt:lpstr>
      <vt:lpstr>Job description </vt:lpstr>
      <vt:lpstr>Personal Specification</vt:lpstr>
      <vt:lpstr>Task 2: Skills employers look for</vt:lpstr>
      <vt:lpstr> Skills employers look for –  The 10 key attributes </vt:lpstr>
      <vt:lpstr> Skills employers look for –  The 10 key attributes </vt:lpstr>
      <vt:lpstr>Bob the baker!</vt:lpstr>
      <vt:lpstr>Advertising the job – where?</vt:lpstr>
      <vt:lpstr>What should the ad say?</vt:lpstr>
      <vt:lpstr>Task 3: Create a job advert</vt:lpstr>
      <vt:lpstr>Selection</vt:lpstr>
      <vt:lpstr>How do firms select?</vt:lpstr>
      <vt:lpstr>What happens next?</vt:lpstr>
      <vt:lpstr>The Contract of Employment</vt:lpstr>
      <vt:lpstr>Training </vt:lpstr>
      <vt:lpstr>Induction</vt:lpstr>
      <vt:lpstr>Training methods</vt:lpstr>
      <vt:lpstr>Training methods</vt:lpstr>
      <vt:lpstr>Skills versus attitude</vt:lpstr>
      <vt:lpstr>Problems with training staff</vt:lpstr>
      <vt:lpstr>Key Employment Legislation</vt:lpstr>
      <vt:lpstr>Training Task</vt:lpstr>
      <vt:lpstr>Plenary: Give me a minute...</vt:lpstr>
    </vt:vector>
  </TitlesOfParts>
  <Company>Mascalls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Mascalls</dc:creator>
  <cp:lastModifiedBy>teacher</cp:lastModifiedBy>
  <cp:revision>69</cp:revision>
  <dcterms:created xsi:type="dcterms:W3CDTF">2010-02-08T18:27:44Z</dcterms:created>
  <dcterms:modified xsi:type="dcterms:W3CDTF">2015-10-11T12:37:47Z</dcterms:modified>
</cp:coreProperties>
</file>