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2" r:id="rId2"/>
    <p:sldId id="278" r:id="rId3"/>
    <p:sldId id="259" r:id="rId4"/>
    <p:sldId id="260" r:id="rId5"/>
    <p:sldId id="264" r:id="rId6"/>
    <p:sldId id="265" r:id="rId7"/>
    <p:sldId id="271" r:id="rId8"/>
    <p:sldId id="306" r:id="rId9"/>
    <p:sldId id="299" r:id="rId10"/>
    <p:sldId id="301" r:id="rId11"/>
    <p:sldId id="307" r:id="rId12"/>
    <p:sldId id="308" r:id="rId13"/>
    <p:sldId id="283" r:id="rId14"/>
    <p:sldId id="274" r:id="rId15"/>
    <p:sldId id="275" r:id="rId16"/>
    <p:sldId id="276" r:id="rId17"/>
    <p:sldId id="277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DA9C6C-4C9B-5A43-B26B-4AC87C1E6CF0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</dgm:pt>
    <dgm:pt modelId="{B51B46CB-734C-914F-B7AB-D131E8C017EF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800" dirty="0" smtClean="0"/>
            <a:t>1 </a:t>
          </a:r>
        </a:p>
        <a:p>
          <a:r>
            <a:rPr lang="en-US" sz="2800" dirty="0" smtClean="0"/>
            <a:t>question</a:t>
          </a:r>
        </a:p>
        <a:p>
          <a:r>
            <a:rPr lang="en-US" sz="2800" dirty="0" smtClean="0"/>
            <a:t>you need to ask</a:t>
          </a:r>
          <a:endParaRPr lang="en-US" sz="2800" dirty="0"/>
        </a:p>
      </dgm:t>
    </dgm:pt>
    <dgm:pt modelId="{41176684-1FF4-134A-88B4-C7AE61114EB0}" type="parTrans" cxnId="{38DE8576-2F14-3343-A3E6-7FC7C8E931FC}">
      <dgm:prSet/>
      <dgm:spPr/>
      <dgm:t>
        <a:bodyPr/>
        <a:lstStyle/>
        <a:p>
          <a:endParaRPr lang="en-US"/>
        </a:p>
      </dgm:t>
    </dgm:pt>
    <dgm:pt modelId="{14734AB9-B523-E041-892B-018CC0C7DDD1}" type="sibTrans" cxnId="{38DE8576-2F14-3343-A3E6-7FC7C8E931FC}">
      <dgm:prSet/>
      <dgm:spPr/>
      <dgm:t>
        <a:bodyPr/>
        <a:lstStyle/>
        <a:p>
          <a:endParaRPr lang="en-US"/>
        </a:p>
      </dgm:t>
    </dgm:pt>
    <dgm:pt modelId="{486662C9-4856-9842-811A-1F31CD3B2BC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5400" dirty="0" smtClean="0"/>
            <a:t>2 new things you learnt</a:t>
          </a:r>
          <a:endParaRPr lang="en-US" sz="5400" dirty="0"/>
        </a:p>
      </dgm:t>
    </dgm:pt>
    <dgm:pt modelId="{B39722BA-E8E4-3D41-8F63-ECD1DA96C6B0}" type="parTrans" cxnId="{0483E4A0-95EE-9748-A5FC-7DB134D16F3B}">
      <dgm:prSet/>
      <dgm:spPr/>
      <dgm:t>
        <a:bodyPr/>
        <a:lstStyle/>
        <a:p>
          <a:endParaRPr lang="en-US"/>
        </a:p>
      </dgm:t>
    </dgm:pt>
    <dgm:pt modelId="{A403BE40-E023-CB4A-9FD8-1F0C0A32B3F4}" type="sibTrans" cxnId="{0483E4A0-95EE-9748-A5FC-7DB134D16F3B}">
      <dgm:prSet/>
      <dgm:spPr/>
      <dgm:t>
        <a:bodyPr/>
        <a:lstStyle/>
        <a:p>
          <a:endParaRPr lang="en-US"/>
        </a:p>
      </dgm:t>
    </dgm:pt>
    <dgm:pt modelId="{595B0FB0-D546-FC48-B169-86C6A3CBAD1E}">
      <dgm:prSet phldrT="[Text]" custT="1"/>
      <dgm:spPr>
        <a:solidFill>
          <a:srgbClr val="FFCC66"/>
        </a:solidFill>
      </dgm:spPr>
      <dgm:t>
        <a:bodyPr/>
        <a:lstStyle/>
        <a:p>
          <a:r>
            <a:rPr lang="en-US" sz="6000" dirty="0" smtClean="0"/>
            <a:t>3 pieces of information</a:t>
          </a:r>
          <a:endParaRPr lang="en-US" sz="6000" dirty="0"/>
        </a:p>
      </dgm:t>
    </dgm:pt>
    <dgm:pt modelId="{8F226947-58C1-9544-A52E-1ADF54D16BED}" type="parTrans" cxnId="{DAC953B1-7700-F148-A371-AB5CD4784379}">
      <dgm:prSet/>
      <dgm:spPr/>
      <dgm:t>
        <a:bodyPr/>
        <a:lstStyle/>
        <a:p>
          <a:endParaRPr lang="en-US"/>
        </a:p>
      </dgm:t>
    </dgm:pt>
    <dgm:pt modelId="{641510CE-5925-CD4E-ACF8-E6CD728FB069}" type="sibTrans" cxnId="{DAC953B1-7700-F148-A371-AB5CD4784379}">
      <dgm:prSet/>
      <dgm:spPr/>
      <dgm:t>
        <a:bodyPr/>
        <a:lstStyle/>
        <a:p>
          <a:endParaRPr lang="en-US"/>
        </a:p>
      </dgm:t>
    </dgm:pt>
    <dgm:pt modelId="{48BD22D7-4105-FE44-BEFE-4974B38CEC4D}" type="pres">
      <dgm:prSet presAssocID="{2ADA9C6C-4C9B-5A43-B26B-4AC87C1E6CF0}" presName="Name0" presStyleCnt="0">
        <dgm:presLayoutVars>
          <dgm:dir/>
          <dgm:animLvl val="lvl"/>
          <dgm:resizeHandles val="exact"/>
        </dgm:presLayoutVars>
      </dgm:prSet>
      <dgm:spPr/>
    </dgm:pt>
    <dgm:pt modelId="{11465BDA-9476-354C-A34F-9085F91D9D03}" type="pres">
      <dgm:prSet presAssocID="{B51B46CB-734C-914F-B7AB-D131E8C017EF}" presName="Name8" presStyleCnt="0"/>
      <dgm:spPr/>
    </dgm:pt>
    <dgm:pt modelId="{38826BCA-8F09-6640-8F25-0602F55CD217}" type="pres">
      <dgm:prSet presAssocID="{B51B46CB-734C-914F-B7AB-D131E8C017E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6DD71-9F3C-0445-903A-65DD1B5C7B15}" type="pres">
      <dgm:prSet presAssocID="{B51B46CB-734C-914F-B7AB-D131E8C017E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7BBF9-90BE-7348-8B94-5A955600715D}" type="pres">
      <dgm:prSet presAssocID="{486662C9-4856-9842-811A-1F31CD3B2BC3}" presName="Name8" presStyleCnt="0"/>
      <dgm:spPr/>
    </dgm:pt>
    <dgm:pt modelId="{CB5230A1-6E0A-7E40-979D-053F2F778699}" type="pres">
      <dgm:prSet presAssocID="{486662C9-4856-9842-811A-1F31CD3B2BC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30338-6C5D-7747-923D-1B94D58C212C}" type="pres">
      <dgm:prSet presAssocID="{486662C9-4856-9842-811A-1F31CD3B2B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930AE-1812-2749-BAAA-0455E795BB2A}" type="pres">
      <dgm:prSet presAssocID="{595B0FB0-D546-FC48-B169-86C6A3CBAD1E}" presName="Name8" presStyleCnt="0"/>
      <dgm:spPr/>
    </dgm:pt>
    <dgm:pt modelId="{E56AEDE9-AA19-6648-AF33-72FDE7EC4BF0}" type="pres">
      <dgm:prSet presAssocID="{595B0FB0-D546-FC48-B169-86C6A3CBAD1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FD2A6-0055-0E47-A53A-C5A0CF206158}" type="pres">
      <dgm:prSet presAssocID="{595B0FB0-D546-FC48-B169-86C6A3CBAD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7EE980-A012-48D6-909B-1286FC4E05C1}" type="presOf" srcId="{486662C9-4856-9842-811A-1F31CD3B2BC3}" destId="{BA030338-6C5D-7747-923D-1B94D58C212C}" srcOrd="1" destOrd="0" presId="urn:microsoft.com/office/officeart/2005/8/layout/pyramid1"/>
    <dgm:cxn modelId="{38DE8576-2F14-3343-A3E6-7FC7C8E931FC}" srcId="{2ADA9C6C-4C9B-5A43-B26B-4AC87C1E6CF0}" destId="{B51B46CB-734C-914F-B7AB-D131E8C017EF}" srcOrd="0" destOrd="0" parTransId="{41176684-1FF4-134A-88B4-C7AE61114EB0}" sibTransId="{14734AB9-B523-E041-892B-018CC0C7DDD1}"/>
    <dgm:cxn modelId="{89ADABAE-9C8C-4ED1-9668-359D6C9FEB19}" type="presOf" srcId="{486662C9-4856-9842-811A-1F31CD3B2BC3}" destId="{CB5230A1-6E0A-7E40-979D-053F2F778699}" srcOrd="0" destOrd="0" presId="urn:microsoft.com/office/officeart/2005/8/layout/pyramid1"/>
    <dgm:cxn modelId="{23547412-09BA-48DB-8811-136E7CC7DB7A}" type="presOf" srcId="{B51B46CB-734C-914F-B7AB-D131E8C017EF}" destId="{B1F6DD71-9F3C-0445-903A-65DD1B5C7B15}" srcOrd="1" destOrd="0" presId="urn:microsoft.com/office/officeart/2005/8/layout/pyramid1"/>
    <dgm:cxn modelId="{145E443D-0F2F-4642-948C-4E02B0FE77F8}" type="presOf" srcId="{B51B46CB-734C-914F-B7AB-D131E8C017EF}" destId="{38826BCA-8F09-6640-8F25-0602F55CD217}" srcOrd="0" destOrd="0" presId="urn:microsoft.com/office/officeart/2005/8/layout/pyramid1"/>
    <dgm:cxn modelId="{DAC953B1-7700-F148-A371-AB5CD4784379}" srcId="{2ADA9C6C-4C9B-5A43-B26B-4AC87C1E6CF0}" destId="{595B0FB0-D546-FC48-B169-86C6A3CBAD1E}" srcOrd="2" destOrd="0" parTransId="{8F226947-58C1-9544-A52E-1ADF54D16BED}" sibTransId="{641510CE-5925-CD4E-ACF8-E6CD728FB069}"/>
    <dgm:cxn modelId="{C14DF72D-651D-49A3-9C43-88C8680C110C}" type="presOf" srcId="{595B0FB0-D546-FC48-B169-86C6A3CBAD1E}" destId="{8C1FD2A6-0055-0E47-A53A-C5A0CF206158}" srcOrd="1" destOrd="0" presId="urn:microsoft.com/office/officeart/2005/8/layout/pyramid1"/>
    <dgm:cxn modelId="{5841A936-48D6-44FD-B490-AD875343150D}" type="presOf" srcId="{2ADA9C6C-4C9B-5A43-B26B-4AC87C1E6CF0}" destId="{48BD22D7-4105-FE44-BEFE-4974B38CEC4D}" srcOrd="0" destOrd="0" presId="urn:microsoft.com/office/officeart/2005/8/layout/pyramid1"/>
    <dgm:cxn modelId="{EC221D80-42C9-404F-B370-B116A9E1D0E8}" type="presOf" srcId="{595B0FB0-D546-FC48-B169-86C6A3CBAD1E}" destId="{E56AEDE9-AA19-6648-AF33-72FDE7EC4BF0}" srcOrd="0" destOrd="0" presId="urn:microsoft.com/office/officeart/2005/8/layout/pyramid1"/>
    <dgm:cxn modelId="{0483E4A0-95EE-9748-A5FC-7DB134D16F3B}" srcId="{2ADA9C6C-4C9B-5A43-B26B-4AC87C1E6CF0}" destId="{486662C9-4856-9842-811A-1F31CD3B2BC3}" srcOrd="1" destOrd="0" parTransId="{B39722BA-E8E4-3D41-8F63-ECD1DA96C6B0}" sibTransId="{A403BE40-E023-CB4A-9FD8-1F0C0A32B3F4}"/>
    <dgm:cxn modelId="{4FAAD838-EBCD-43A0-A31D-CAFCA9DC7E01}" type="presParOf" srcId="{48BD22D7-4105-FE44-BEFE-4974B38CEC4D}" destId="{11465BDA-9476-354C-A34F-9085F91D9D03}" srcOrd="0" destOrd="0" presId="urn:microsoft.com/office/officeart/2005/8/layout/pyramid1"/>
    <dgm:cxn modelId="{EB02DF6D-9C1E-4F00-B086-93063EE863A9}" type="presParOf" srcId="{11465BDA-9476-354C-A34F-9085F91D9D03}" destId="{38826BCA-8F09-6640-8F25-0602F55CD217}" srcOrd="0" destOrd="0" presId="urn:microsoft.com/office/officeart/2005/8/layout/pyramid1"/>
    <dgm:cxn modelId="{FB661903-1DA6-4174-8399-F783FC574553}" type="presParOf" srcId="{11465BDA-9476-354C-A34F-9085F91D9D03}" destId="{B1F6DD71-9F3C-0445-903A-65DD1B5C7B15}" srcOrd="1" destOrd="0" presId="urn:microsoft.com/office/officeart/2005/8/layout/pyramid1"/>
    <dgm:cxn modelId="{AC072FB5-5259-44C4-83EB-44676AE7D8BC}" type="presParOf" srcId="{48BD22D7-4105-FE44-BEFE-4974B38CEC4D}" destId="{C497BBF9-90BE-7348-8B94-5A955600715D}" srcOrd="1" destOrd="0" presId="urn:microsoft.com/office/officeart/2005/8/layout/pyramid1"/>
    <dgm:cxn modelId="{D49624A4-888D-4BC0-8F76-1A0AB9E635FB}" type="presParOf" srcId="{C497BBF9-90BE-7348-8B94-5A955600715D}" destId="{CB5230A1-6E0A-7E40-979D-053F2F778699}" srcOrd="0" destOrd="0" presId="urn:microsoft.com/office/officeart/2005/8/layout/pyramid1"/>
    <dgm:cxn modelId="{2C29DE23-E4B7-4177-BB1F-6E55F08C96AC}" type="presParOf" srcId="{C497BBF9-90BE-7348-8B94-5A955600715D}" destId="{BA030338-6C5D-7747-923D-1B94D58C212C}" srcOrd="1" destOrd="0" presId="urn:microsoft.com/office/officeart/2005/8/layout/pyramid1"/>
    <dgm:cxn modelId="{7CADB480-81CA-4B22-AB96-008A2648ACC2}" type="presParOf" srcId="{48BD22D7-4105-FE44-BEFE-4974B38CEC4D}" destId="{7DB930AE-1812-2749-BAAA-0455E795BB2A}" srcOrd="2" destOrd="0" presId="urn:microsoft.com/office/officeart/2005/8/layout/pyramid1"/>
    <dgm:cxn modelId="{43DB3C68-3927-4AAC-A46B-9C510DF4A50D}" type="presParOf" srcId="{7DB930AE-1812-2749-BAAA-0455E795BB2A}" destId="{E56AEDE9-AA19-6648-AF33-72FDE7EC4BF0}" srcOrd="0" destOrd="0" presId="urn:microsoft.com/office/officeart/2005/8/layout/pyramid1"/>
    <dgm:cxn modelId="{B221DF77-3A4E-401D-8E8A-852FC244C222}" type="presParOf" srcId="{7DB930AE-1812-2749-BAAA-0455E795BB2A}" destId="{8C1FD2A6-0055-0E47-A53A-C5A0CF206158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193BB-7E5B-4171-8B58-3A88F0DA5C64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B8B8C-0A8D-40E6-A703-6B754D1764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23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28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FD4F25-4D46-DA42-B11C-D978EB678B38}" type="datetime2">
              <a:rPr lang="en-GB">
                <a:solidFill>
                  <a:prstClr val="black"/>
                </a:solidFill>
              </a:rPr>
              <a:pPr/>
              <a:t>Monday, 05 October 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5D0FE5A-C8D8-48A9-8E7C-7BDB19D3E79A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0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slide" Target="../slides/slide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2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20688"/>
            <a:ext cx="12192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484784"/>
            <a:ext cx="109728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74980098"/>
              </p:ext>
            </p:extLst>
          </p:nvPr>
        </p:nvGraphicFramePr>
        <p:xfrm>
          <a:off x="0" y="-27206"/>
          <a:ext cx="12192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2032000"/>
                <a:gridCol w="6096000"/>
              </a:tblGrid>
              <a:tr h="287854">
                <a:tc>
                  <a:txBody>
                    <a:bodyPr/>
                    <a:lstStyle/>
                    <a:p>
                      <a:r>
                        <a:rPr lang="en-GB" sz="1400" baseline="0" dirty="0" smtClean="0">
                          <a:latin typeface="+mj-lt"/>
                          <a:cs typeface="Times New Roman"/>
                        </a:rPr>
                        <a:t>Business Section:  Finance </a:t>
                      </a:r>
                      <a:endParaRPr lang="en-GB" sz="1400" dirty="0">
                        <a:latin typeface="+mj-lt"/>
                        <a:cs typeface="Times New Roman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Further Reading C.27</a:t>
                      </a:r>
                      <a:endParaRPr lang="en-GB" sz="1400" dirty="0"/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7854">
                <a:tc>
                  <a:txBody>
                    <a:bodyPr/>
                    <a:lstStyle/>
                    <a:p>
                      <a:endParaRPr lang="en-GB" sz="1400" dirty="0">
                        <a:latin typeface="+mj-lt"/>
                        <a:cs typeface="Times New Roman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 Box 4">
            <a:hlinkClick r:id="rId4" action="ppaction://hlinksldjump"/>
          </p:cNvPr>
          <p:cNvSpPr txBox="1"/>
          <p:nvPr/>
        </p:nvSpPr>
        <p:spPr>
          <a:xfrm>
            <a:off x="0" y="260648"/>
            <a:ext cx="12192000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7200"/>
            <a:r>
              <a:rPr lang="en-US" sz="2000" dirty="0">
                <a:solidFill>
                  <a:srgbClr val="FFFFFF"/>
                </a:solidFill>
                <a:ea typeface="MS Mincho"/>
                <a:cs typeface="Times New Roman"/>
              </a:rPr>
              <a:t>Keywords </a:t>
            </a:r>
            <a:r>
              <a:rPr lang="en-US" sz="2000" dirty="0" smtClean="0">
                <a:solidFill>
                  <a:srgbClr val="FFFFFF"/>
                </a:solidFill>
                <a:ea typeface="MS Mincho"/>
                <a:cs typeface="Times New Roman"/>
              </a:rPr>
              <a:t>– Working</a:t>
            </a:r>
            <a:r>
              <a:rPr lang="en-US" sz="2000" baseline="0" dirty="0" smtClean="0">
                <a:solidFill>
                  <a:srgbClr val="FFFFFF"/>
                </a:solidFill>
                <a:ea typeface="MS Mincho"/>
                <a:cs typeface="Times New Roman"/>
              </a:rPr>
              <a:t> capital , working capital cycle, current assets, current liabilities. </a:t>
            </a:r>
            <a:r>
              <a:rPr lang="en-US" sz="2000" dirty="0" smtClean="0">
                <a:solidFill>
                  <a:srgbClr val="FFFFFF"/>
                </a:solidFill>
                <a:ea typeface="MS Mincho"/>
                <a:cs typeface="Times New Roman"/>
              </a:rPr>
              <a:t> </a:t>
            </a:r>
            <a:endParaRPr lang="en-GB" sz="1200" dirty="0">
              <a:solidFill>
                <a:prstClr val="black"/>
              </a:solidFill>
              <a:ea typeface="MS Mincho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67098" y="0"/>
            <a:ext cx="1658187" cy="140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JBwhhrwUCk" TargetMode="External"/><Relationship Id="rId2" Type="http://schemas.openxmlformats.org/officeDocument/2006/relationships/hyperlink" Target="http://www.investopedia.com/video/play/working-capita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Class : Y11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Lesson Topic: Finance  </a:t>
            </a:r>
          </a:p>
          <a:p>
            <a:endParaRPr lang="en-US" dirty="0"/>
          </a:p>
          <a:p>
            <a:r>
              <a:rPr lang="en-US" dirty="0" smtClean="0"/>
              <a:t>Scheme of Work:  Working Capital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 smtClean="0"/>
              <a:t> </a:t>
            </a:r>
            <a:r>
              <a:rPr lang="en-GB" altLang="en-US" dirty="0"/>
              <a:t>WC Problems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53253"/>
            <a:ext cx="10972800" cy="5040560"/>
          </a:xfrm>
        </p:spPr>
        <p:txBody>
          <a:bodyPr>
            <a:noAutofit/>
          </a:bodyPr>
          <a:lstStyle/>
          <a:p>
            <a:r>
              <a:rPr lang="en-GB" altLang="en-US" sz="2800" b="1" i="1" u="sng" dirty="0" smtClean="0"/>
              <a:t>Buying too many fixed assets: </a:t>
            </a:r>
            <a:r>
              <a:rPr lang="en-GB" altLang="en-US" sz="2800" dirty="0" smtClean="0"/>
              <a:t>When a business first starts trading, money is short. Buying expensive assets such as equipment and vehicle uses up cash.</a:t>
            </a:r>
          </a:p>
          <a:p>
            <a:r>
              <a:rPr lang="en-GB" altLang="en-US" sz="2800" b="1" i="1" u="sng" dirty="0" smtClean="0"/>
              <a:t>Unexpected Expenditure</a:t>
            </a:r>
            <a:r>
              <a:rPr lang="en-GB" altLang="en-US" sz="2800" dirty="0" smtClean="0"/>
              <a:t>: Businesses may have to meet some unforeseen expenditure e.g. Equipment breakdowns and strikes.</a:t>
            </a:r>
          </a:p>
          <a:p>
            <a:r>
              <a:rPr lang="en-GB" altLang="en-US" sz="2800" b="1" i="1" u="sng" dirty="0" smtClean="0"/>
              <a:t>Unexpected fall in demand: </a:t>
            </a:r>
            <a:r>
              <a:rPr lang="en-GB" altLang="en-US" sz="2800" dirty="0" smtClean="0"/>
              <a:t>Working Capital may decline if sales start to fall due to an unexpected fall in demand of products/services. E.g. Due to a new competitor entering the market. </a:t>
            </a:r>
          </a:p>
          <a:p>
            <a:r>
              <a:rPr lang="en-GB" altLang="en-US" sz="2800" b="1" i="1" u="sng" dirty="0" smtClean="0"/>
              <a:t>Seasonal factors</a:t>
            </a:r>
            <a:r>
              <a:rPr lang="en-GB" altLang="en-US" sz="2800" dirty="0" smtClean="0"/>
              <a:t>: Sometimes demand changes for seasonal reasons.  E.g. Farmers have a large cash inflow when their harvest is sold but for most of the year they have no cash inflow yet many expenses. 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056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Improving WC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66" y="1781503"/>
            <a:ext cx="11109434" cy="43446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Get an overdraft or a short-term loan to cover cash shortages.</a:t>
            </a:r>
          </a:p>
          <a:p>
            <a:endParaRPr lang="en-US" dirty="0" smtClean="0"/>
          </a:p>
          <a:p>
            <a:r>
              <a:rPr lang="en-US" b="1" dirty="0" smtClean="0"/>
              <a:t>Get some fresh capital: </a:t>
            </a:r>
            <a:r>
              <a:rPr lang="en-US" dirty="0" smtClean="0"/>
              <a:t>E.G use personal savings or take out a loan, or sell shares.</a:t>
            </a:r>
          </a:p>
          <a:p>
            <a:endParaRPr lang="en-US" dirty="0" smtClean="0"/>
          </a:p>
          <a:p>
            <a:r>
              <a:rPr lang="en-US" dirty="0" smtClean="0"/>
              <a:t>Sell Goods for Cash: E.g. offer discounts/sales to encourage people to buy products/services. </a:t>
            </a:r>
          </a:p>
          <a:p>
            <a:endParaRPr lang="en-US" dirty="0" smtClean="0"/>
          </a:p>
          <a:p>
            <a:r>
              <a:rPr lang="en-US" dirty="0" smtClean="0"/>
              <a:t>Delay Payments: Get a longer Trade Credit Period from suppliers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2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Definitions Test 8/10/15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63" y="2154067"/>
            <a:ext cx="10456985" cy="452596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400" dirty="0" smtClean="0"/>
              <a:t>Overdraft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Trade Credit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Dividend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Mortgage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Gearing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Hire Purchase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Retained Profit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Working Capital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Current Liabilities 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Government Grant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03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Climb the Ladder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524000" y="1268760"/>
          <a:ext cx="9144000" cy="54249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2"/>
                <a:gridCol w="8604448"/>
              </a:tblGrid>
              <a:tr h="17275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A-A*</a:t>
                      </a:r>
                      <a:endParaRPr lang="en-US" sz="2800" dirty="0"/>
                    </a:p>
                  </a:txBody>
                  <a:tcPr vert="vert27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en-US" sz="2400" dirty="0" smtClean="0"/>
                        <a:t>To what extent 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400" baseline="0" dirty="0" smtClean="0"/>
                        <a:t>Do you think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400" baseline="0" dirty="0" smtClean="0"/>
                        <a:t>Evaluate whether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baseline="0" dirty="0" smtClean="0"/>
                        <a:t>(8-10m)  </a:t>
                      </a:r>
                      <a:r>
                        <a:rPr lang="en-US" sz="2400" b="1" baseline="0" dirty="0" smtClean="0"/>
                        <a:t>10+ connectives &amp; key words</a:t>
                      </a:r>
                    </a:p>
                  </a:txBody>
                  <a:tcPr anchor="ctr"/>
                </a:tc>
              </a:tr>
              <a:tr h="19697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C-B</a:t>
                      </a:r>
                      <a:endParaRPr lang="en-US" sz="2800" dirty="0"/>
                    </a:p>
                  </a:txBody>
                  <a:tcPr vert="vert27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en-US" sz="2400" baseline="0" dirty="0" smtClean="0"/>
                        <a:t>Explain 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400" baseline="0" dirty="0" smtClean="0"/>
                        <a:t>Compare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400" baseline="0" dirty="0" err="1" smtClean="0"/>
                        <a:t>Analyse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baseline="0" dirty="0" smtClean="0"/>
                        <a:t>(5-8m)       </a:t>
                      </a:r>
                      <a:r>
                        <a:rPr lang="en-US" sz="2400" b="1" baseline="0" dirty="0" smtClean="0"/>
                        <a:t> 5+ connectives &amp; key words</a:t>
                      </a:r>
                    </a:p>
                  </a:txBody>
                  <a:tcPr anchor="ctr"/>
                </a:tc>
              </a:tr>
              <a:tr h="17275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E-D</a:t>
                      </a:r>
                      <a:endParaRPr lang="en-US" sz="2800" dirty="0"/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en-US" sz="2400" baseline="0" dirty="0" smtClean="0"/>
                        <a:t>Define 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400" baseline="0" dirty="0" smtClean="0"/>
                        <a:t>Describe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400" baseline="0" dirty="0" smtClean="0"/>
                        <a:t>Identify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baseline="0" dirty="0" smtClean="0"/>
                        <a:t>(2-4m)      </a:t>
                      </a:r>
                      <a:r>
                        <a:rPr lang="en-US" sz="2400" b="1" baseline="0" dirty="0" smtClean="0"/>
                        <a:t>2 + connectives &amp; key words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1524000" y="620689"/>
            <a:ext cx="971600" cy="64633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pPr algn="ctr"/>
            <a:r>
              <a:rPr lang="en-US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ATD</a:t>
            </a:r>
          </a:p>
          <a:p>
            <a:pPr algn="ctr"/>
            <a:r>
              <a:rPr lang="en-US" sz="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Apply to</a:t>
            </a:r>
          </a:p>
          <a:p>
            <a:pPr algn="ctr"/>
            <a:r>
              <a:rPr lang="en-US" sz="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demonstrate</a:t>
            </a:r>
            <a:endParaRPr lang="en-US" sz="1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37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620688"/>
            <a:ext cx="9144000" cy="648072"/>
          </a:xfr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Pass the Parcel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Add as much information you can remember from today’s lesson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When the horn blows – pass your sheet to the next table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1524000" y="620689"/>
            <a:ext cx="971600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pPr algn="ctr"/>
            <a:r>
              <a:rPr lang="en-US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en-US" sz="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 the Learning</a:t>
            </a:r>
            <a:endParaRPr lang="en-US" sz="1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222" y="4436428"/>
            <a:ext cx="3245556" cy="242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524000" y="620688"/>
            <a:ext cx="9144000" cy="648072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prstClr val="black"/>
                </a:solidFill>
              </a:rPr>
              <a:t>Neighbours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2631872"/>
            <a:ext cx="4633912" cy="422612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03512" y="1628801"/>
            <a:ext cx="2752858" cy="133288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2 things your </a:t>
            </a:r>
            <a:r>
              <a:rPr lang="en-US" sz="2400" b="1" dirty="0" err="1">
                <a:solidFill>
                  <a:srgbClr val="000000"/>
                </a:solidFill>
              </a:rPr>
              <a:t>neighbour</a:t>
            </a:r>
            <a:r>
              <a:rPr lang="en-US" sz="2400" b="1" dirty="0">
                <a:solidFill>
                  <a:srgbClr val="000000"/>
                </a:solidFill>
              </a:rPr>
              <a:t> has learnt today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80176" y="1628801"/>
            <a:ext cx="2752858" cy="133288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1 question your </a:t>
            </a:r>
            <a:r>
              <a:rPr lang="en-US" sz="2400" b="1" dirty="0" err="1">
                <a:solidFill>
                  <a:srgbClr val="000000"/>
                </a:solidFill>
              </a:rPr>
              <a:t>neighbour</a:t>
            </a:r>
            <a:r>
              <a:rPr lang="en-US" sz="2400" b="1" dirty="0">
                <a:solidFill>
                  <a:srgbClr val="000000"/>
                </a:solidFill>
              </a:rPr>
              <a:t> wants to ask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1524000" y="620689"/>
            <a:ext cx="971600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pPr algn="ctr"/>
            <a:r>
              <a:rPr lang="en-US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en-US" sz="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 the Learning</a:t>
            </a:r>
            <a:endParaRPr lang="en-US" sz="1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485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68761"/>
            <a:ext cx="9144000" cy="561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91544" y="1484784"/>
            <a:ext cx="8229600" cy="29523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dirty="0" err="1"/>
              <a:t>Summarise</a:t>
            </a:r>
            <a:r>
              <a:rPr lang="en-US" sz="3600" dirty="0"/>
              <a:t> your learning today into a single tweet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/>
              <a:t>140 characters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Keep</a:t>
            </a:r>
            <a:r>
              <a:rPr lang="en-US" sz="3600" b="1" dirty="0"/>
              <a:t> all </a:t>
            </a:r>
            <a:r>
              <a:rPr lang="en-US" sz="3600" dirty="0"/>
              <a:t>of the information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524000" y="620688"/>
            <a:ext cx="9144000" cy="648072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Tweet Tweet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291541" y="4504312"/>
            <a:ext cx="2160587" cy="2160588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291539" y="4504312"/>
            <a:ext cx="2160588" cy="216058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291541" y="4504312"/>
            <a:ext cx="2160587" cy="2160588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704450" y="5075036"/>
            <a:ext cx="14713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4800" dirty="0">
                <a:solidFill>
                  <a:prstClr val="black"/>
                </a:solidFill>
              </a:rPr>
              <a:t>STOP</a:t>
            </a: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1524000" y="620689"/>
            <a:ext cx="971600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pPr algn="ctr"/>
            <a:r>
              <a:rPr lang="en-US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en-US" sz="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 the Learning</a:t>
            </a:r>
            <a:endParaRPr lang="en-US" sz="1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213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bel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/>
          </p:nvPr>
        </p:nvGraphicFramePr>
        <p:xfrm>
          <a:off x="1524000" y="0"/>
          <a:ext cx="9144000" cy="6892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1524000" y="1"/>
            <a:ext cx="971600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pPr algn="ctr"/>
            <a:r>
              <a:rPr lang="en-US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en-US" sz="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 the Learning</a:t>
            </a:r>
            <a:endParaRPr lang="en-US" sz="1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29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5 minutes. . . GO</a:t>
            </a:r>
            <a:endParaRPr lang="en-GB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962527" y="2149475"/>
            <a:ext cx="2160587" cy="2160588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962526" y="2149475"/>
            <a:ext cx="2160587" cy="2160588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962525" y="2149475"/>
            <a:ext cx="2160588" cy="216058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75436" y="2720199"/>
            <a:ext cx="14713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4800" dirty="0">
                <a:solidFill>
                  <a:prstClr val="black"/>
                </a:solidFill>
              </a:rPr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160036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bel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9322" y="0"/>
            <a:ext cx="6820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0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95600" y="636454"/>
            <a:ext cx="8172400" cy="648072"/>
          </a:xfrm>
          <a:solidFill>
            <a:srgbClr val="0DFF3D"/>
          </a:solidFill>
          <a:ln>
            <a:solidFill>
              <a:srgbClr val="0DFF3D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Lesson Objectives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32709" y="1484784"/>
            <a:ext cx="958041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i="1" dirty="0" smtClean="0"/>
              <a:t>Define </a:t>
            </a:r>
            <a:r>
              <a:rPr lang="en-US" sz="2400" b="1" i="1" dirty="0"/>
              <a:t>and describe</a:t>
            </a:r>
            <a:r>
              <a:rPr lang="en-US" sz="2400" dirty="0"/>
              <a:t> </a:t>
            </a:r>
            <a:r>
              <a:rPr lang="en-US" sz="2400" dirty="0" smtClean="0"/>
              <a:t>working capital . </a:t>
            </a:r>
          </a:p>
          <a:p>
            <a:pPr marL="0" indent="0">
              <a:buNone/>
            </a:pPr>
            <a:endParaRPr lang="en-US" sz="2400" b="1" dirty="0"/>
          </a:p>
          <a:p>
            <a:pPr marL="0" lvl="0" indent="0">
              <a:buNone/>
            </a:pPr>
            <a:r>
              <a:rPr lang="en-US" sz="2400" b="1" dirty="0" smtClean="0"/>
              <a:t>Examine </a:t>
            </a:r>
            <a:r>
              <a:rPr lang="en-US" sz="2400" b="1" dirty="0"/>
              <a:t>and </a:t>
            </a:r>
            <a:r>
              <a:rPr lang="en-US" sz="2400" b="1" dirty="0" err="1"/>
              <a:t>Analyse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dirty="0" smtClean="0"/>
              <a:t>working capital cycle. 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b="1" dirty="0" smtClean="0"/>
              <a:t>Evaluate</a:t>
            </a:r>
            <a:r>
              <a:rPr lang="en-US" sz="2400" dirty="0" smtClean="0"/>
              <a:t> </a:t>
            </a:r>
            <a:r>
              <a:rPr lang="en-US" sz="2400" dirty="0"/>
              <a:t>the pros and cons &amp; </a:t>
            </a:r>
            <a:r>
              <a:rPr lang="en-US" sz="2400" b="1" dirty="0"/>
              <a:t>Justify</a:t>
            </a:r>
            <a:r>
              <a:rPr lang="en-US" sz="2400" dirty="0"/>
              <a:t> your views on </a:t>
            </a:r>
            <a:r>
              <a:rPr lang="en-US" sz="2400" dirty="0" smtClean="0"/>
              <a:t>methods to improve the working capital. </a:t>
            </a:r>
            <a:endParaRPr lang="en-US" sz="2400" dirty="0"/>
          </a:p>
          <a:p>
            <a:pPr marL="0" indent="0">
              <a:buNone/>
            </a:pP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1524000" y="620690"/>
            <a:ext cx="971600" cy="646331"/>
          </a:xfrm>
          <a:prstGeom prst="rect">
            <a:avLst/>
          </a:prstGeom>
          <a:solidFill>
            <a:srgbClr val="0DFF3D"/>
          </a:solidFill>
          <a:ln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pPr algn="ctr"/>
            <a:r>
              <a:rPr lang="en-US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P&amp;D</a:t>
            </a:r>
          </a:p>
          <a:p>
            <a:pPr algn="ctr"/>
            <a:r>
              <a:rPr lang="en-US" sz="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Planning and</a:t>
            </a:r>
          </a:p>
          <a:p>
            <a:pPr algn="ctr"/>
            <a:r>
              <a:rPr lang="en-US" sz="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Data</a:t>
            </a:r>
          </a:p>
        </p:txBody>
      </p:sp>
      <p:sp>
        <p:nvSpPr>
          <p:cNvPr id="2" name="Down Arrow 1"/>
          <p:cNvSpPr/>
          <p:nvPr/>
        </p:nvSpPr>
        <p:spPr>
          <a:xfrm>
            <a:off x="698341" y="1599947"/>
            <a:ext cx="536027" cy="37679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0" y="5483069"/>
            <a:ext cx="2294186" cy="12582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Higher thinking Skills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787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lav.global2.vic.edu.au/files/2010/09/Blooms-Digital-Taxonomy-Concept-map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0"/>
          <a:stretch/>
        </p:blipFill>
        <p:spPr bwMode="auto">
          <a:xfrm>
            <a:off x="2639616" y="1256343"/>
            <a:ext cx="8028384" cy="558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620688"/>
            <a:ext cx="9144000" cy="648072"/>
          </a:xfrm>
          <a:solidFill>
            <a:srgbClr val="0DFF3D"/>
          </a:solidFill>
          <a:ln>
            <a:solidFill>
              <a:srgbClr val="0DFF3D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Planning Tools</a:t>
            </a:r>
            <a:endParaRPr lang="en-US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524000" y="620690"/>
            <a:ext cx="971600" cy="646331"/>
          </a:xfrm>
          <a:prstGeom prst="rect">
            <a:avLst/>
          </a:prstGeom>
          <a:solidFill>
            <a:srgbClr val="0DFF3D"/>
          </a:solidFill>
          <a:ln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pPr algn="ctr"/>
            <a:r>
              <a:rPr lang="en-US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P&amp;D</a:t>
            </a:r>
          </a:p>
          <a:p>
            <a:pPr algn="ctr"/>
            <a:r>
              <a:rPr lang="en-US" sz="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Planning and</a:t>
            </a:r>
          </a:p>
          <a:p>
            <a:pPr algn="ctr"/>
            <a:r>
              <a:rPr lang="en-US" sz="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Data</a:t>
            </a:r>
          </a:p>
        </p:txBody>
      </p:sp>
      <p:pic>
        <p:nvPicPr>
          <p:cNvPr id="8" name="Picture 2" descr="http://www.redwoods.edu/Departments/Distance/Tutorials/BloomsTaxonomy/Blooms-Taxonom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6872"/>
            <a:ext cx="5581128" cy="558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374654"/>
              </p:ext>
            </p:extLst>
          </p:nvPr>
        </p:nvGraphicFramePr>
        <p:xfrm>
          <a:off x="1161393" y="1976524"/>
          <a:ext cx="9677400" cy="27080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3517"/>
                <a:gridCol w="6503883"/>
              </a:tblGrid>
              <a:tr h="47625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Keyword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Definition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1026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Working capital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b="0" dirty="0"/>
                    </a:p>
                  </a:txBody>
                  <a:tcPr anchor="ctr"/>
                </a:tc>
              </a:tr>
              <a:tr h="51026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Working</a:t>
                      </a:r>
                      <a:r>
                        <a:rPr lang="en-US" sz="2000" b="0" baseline="0" dirty="0" smtClean="0"/>
                        <a:t> capital cycle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b="0" dirty="0"/>
                    </a:p>
                  </a:txBody>
                  <a:tcPr anchor="ctr"/>
                </a:tc>
              </a:tr>
              <a:tr h="51026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Current</a:t>
                      </a:r>
                      <a:r>
                        <a:rPr lang="en-US" sz="2000" b="0" baseline="0" dirty="0" smtClean="0"/>
                        <a:t> assets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/>
                        <a:t>The liquid assets of a business </a:t>
                      </a:r>
                      <a:r>
                        <a:rPr lang="en-US" sz="2000" b="0" dirty="0" err="1" smtClean="0"/>
                        <a:t>e.g</a:t>
                      </a:r>
                      <a:r>
                        <a:rPr lang="en-US" sz="2000" b="0" dirty="0" smtClean="0"/>
                        <a:t> cash and stock </a:t>
                      </a:r>
                      <a:endParaRPr lang="en-US" sz="2000" b="0" dirty="0"/>
                    </a:p>
                  </a:txBody>
                  <a:tcPr anchor="ctr"/>
                </a:tc>
              </a:tr>
              <a:tr h="51026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Current</a:t>
                      </a:r>
                      <a:r>
                        <a:rPr lang="en-US" sz="2000" b="0" baseline="0" dirty="0" smtClean="0"/>
                        <a:t> liabilities 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/>
                        <a:t>The money owed by a business which must be paid within a year </a:t>
                      </a:r>
                      <a:endParaRPr lang="en-US" sz="20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87889" y="5229201"/>
            <a:ext cx="1986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CONNECTIVES</a:t>
            </a:r>
          </a:p>
        </p:txBody>
      </p:sp>
      <p:sp>
        <p:nvSpPr>
          <p:cNvPr id="5" name="Action Button: Return 4">
            <a:hlinkClick r:id="" action="ppaction://hlinkshowjump?jump=lastslideviewed" highlightClick="1"/>
          </p:cNvPr>
          <p:cNvSpPr/>
          <p:nvPr/>
        </p:nvSpPr>
        <p:spPr>
          <a:xfrm>
            <a:off x="10056440" y="260648"/>
            <a:ext cx="611560" cy="54868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18428" y="3121321"/>
            <a:ext cx="3940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CONNECTIVES for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Analysis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CONNECTIVES for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Application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CONNECTIVES for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Evaluation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9896" y="764704"/>
            <a:ext cx="2016224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COMPARING</a:t>
            </a:r>
          </a:p>
          <a:p>
            <a:r>
              <a:rPr lang="en-US" dirty="0">
                <a:solidFill>
                  <a:prstClr val="black"/>
                </a:solidFill>
              </a:rPr>
              <a:t>Equally…	</a:t>
            </a:r>
          </a:p>
          <a:p>
            <a:r>
              <a:rPr lang="en-US" dirty="0">
                <a:solidFill>
                  <a:prstClr val="black"/>
                </a:solidFill>
              </a:rPr>
              <a:t>As with…</a:t>
            </a:r>
          </a:p>
          <a:p>
            <a:r>
              <a:rPr lang="en-US" dirty="0">
                <a:solidFill>
                  <a:prstClr val="black"/>
                </a:solidFill>
              </a:rPr>
              <a:t>Like…</a:t>
            </a:r>
          </a:p>
          <a:p>
            <a:r>
              <a:rPr lang="en-US" dirty="0">
                <a:solidFill>
                  <a:prstClr val="black"/>
                </a:solidFill>
              </a:rPr>
              <a:t>In the same way…</a:t>
            </a:r>
          </a:p>
          <a:p>
            <a:r>
              <a:rPr lang="en-US" dirty="0">
                <a:solidFill>
                  <a:prstClr val="black"/>
                </a:solidFill>
              </a:rPr>
              <a:t>Similarly…</a:t>
            </a:r>
          </a:p>
          <a:p>
            <a:r>
              <a:rPr lang="en-US" dirty="0">
                <a:solidFill>
                  <a:prstClr val="black"/>
                </a:solidFill>
              </a:rPr>
              <a:t>Even so…</a:t>
            </a:r>
          </a:p>
          <a:p>
            <a:r>
              <a:rPr lang="en-US" dirty="0">
                <a:solidFill>
                  <a:prstClr val="black"/>
                </a:solidFill>
              </a:rPr>
              <a:t>Likewise…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251" y="2780928"/>
            <a:ext cx="3168352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CAUSE &amp; EFFECT</a:t>
            </a:r>
          </a:p>
          <a:p>
            <a:r>
              <a:rPr lang="en-US" dirty="0">
                <a:solidFill>
                  <a:prstClr val="black"/>
                </a:solidFill>
              </a:rPr>
              <a:t>Consequently…	Due to…</a:t>
            </a:r>
          </a:p>
          <a:p>
            <a:r>
              <a:rPr lang="en-US" dirty="0">
                <a:solidFill>
                  <a:prstClr val="black"/>
                </a:solidFill>
              </a:rPr>
              <a:t>As a result…	Therefore..</a:t>
            </a:r>
          </a:p>
          <a:p>
            <a:r>
              <a:rPr lang="en-US" dirty="0">
                <a:solidFill>
                  <a:prstClr val="black"/>
                </a:solidFill>
              </a:rPr>
              <a:t>Because of…	Because…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251" y="4298613"/>
            <a:ext cx="3563888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CONCLUDING</a:t>
            </a:r>
            <a:endParaRPr lang="en-US" b="1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Firstly…		After…</a:t>
            </a:r>
          </a:p>
          <a:p>
            <a:r>
              <a:rPr lang="en-US" dirty="0">
                <a:solidFill>
                  <a:prstClr val="black"/>
                </a:solidFill>
              </a:rPr>
              <a:t>Secondly…	Before…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Overall…</a:t>
            </a:r>
            <a:r>
              <a:rPr lang="en-US" dirty="0">
                <a:solidFill>
                  <a:prstClr val="black"/>
                </a:solidFill>
              </a:rPr>
              <a:t>		</a:t>
            </a:r>
            <a:r>
              <a:rPr lang="en-US" dirty="0" smtClean="0">
                <a:solidFill>
                  <a:prstClr val="black"/>
                </a:solidFill>
              </a:rPr>
              <a:t>I believe…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Finally…		</a:t>
            </a:r>
            <a:r>
              <a:rPr lang="en-US" dirty="0" smtClean="0">
                <a:solidFill>
                  <a:prstClr val="black"/>
                </a:solidFill>
              </a:rPr>
              <a:t>I think …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In conclusion…	</a:t>
            </a:r>
            <a:r>
              <a:rPr lang="en-US" dirty="0" smtClean="0">
                <a:solidFill>
                  <a:prstClr val="black"/>
                </a:solidFill>
              </a:rPr>
              <a:t>it depends…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To conclude…	</a:t>
            </a:r>
            <a:r>
              <a:rPr lang="en-US" dirty="0" smtClean="0">
                <a:solidFill>
                  <a:prstClr val="black"/>
                </a:solidFill>
              </a:rPr>
              <a:t>short term…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Meanwhile…	</a:t>
            </a:r>
            <a:r>
              <a:rPr lang="en-US" dirty="0" smtClean="0">
                <a:solidFill>
                  <a:prstClr val="black"/>
                </a:solidFill>
              </a:rPr>
              <a:t>Long term…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772" y="764705"/>
            <a:ext cx="3168352" cy="1754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CONTRASTING</a:t>
            </a:r>
            <a:endParaRPr lang="en-US" b="1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Although…	Except…</a:t>
            </a:r>
          </a:p>
          <a:p>
            <a:r>
              <a:rPr lang="en-US" dirty="0">
                <a:solidFill>
                  <a:prstClr val="black"/>
                </a:solidFill>
              </a:rPr>
              <a:t>Moreover…	If…</a:t>
            </a:r>
          </a:p>
          <a:p>
            <a:r>
              <a:rPr lang="en-US" dirty="0">
                <a:solidFill>
                  <a:prstClr val="black"/>
                </a:solidFill>
              </a:rPr>
              <a:t>However…	Yet…</a:t>
            </a:r>
          </a:p>
          <a:p>
            <a:r>
              <a:rPr lang="en-US" dirty="0">
                <a:solidFill>
                  <a:prstClr val="black"/>
                </a:solidFill>
              </a:rPr>
              <a:t>Apart from…	Unless…</a:t>
            </a:r>
          </a:p>
          <a:p>
            <a:r>
              <a:rPr lang="en-US" dirty="0">
                <a:solidFill>
                  <a:prstClr val="black"/>
                </a:solidFill>
              </a:rPr>
              <a:t>Despite…		As long as…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8633" y="4520154"/>
            <a:ext cx="2376264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EMPHASISING</a:t>
            </a:r>
          </a:p>
          <a:p>
            <a:r>
              <a:rPr lang="en-US" dirty="0">
                <a:solidFill>
                  <a:prstClr val="black"/>
                </a:solidFill>
              </a:rPr>
              <a:t>Most importantly…</a:t>
            </a:r>
          </a:p>
          <a:p>
            <a:r>
              <a:rPr lang="en-US" dirty="0">
                <a:solidFill>
                  <a:prstClr val="black"/>
                </a:solidFill>
              </a:rPr>
              <a:t>Significantly…</a:t>
            </a:r>
          </a:p>
          <a:p>
            <a:r>
              <a:rPr lang="en-US" dirty="0">
                <a:solidFill>
                  <a:prstClr val="black"/>
                </a:solidFill>
              </a:rPr>
              <a:t>Notably…</a:t>
            </a:r>
          </a:p>
          <a:p>
            <a:r>
              <a:rPr lang="en-US" dirty="0">
                <a:solidFill>
                  <a:prstClr val="black"/>
                </a:solidFill>
              </a:rPr>
              <a:t>Especially…</a:t>
            </a:r>
          </a:p>
          <a:p>
            <a:r>
              <a:rPr lang="en-US" dirty="0">
                <a:solidFill>
                  <a:prstClr val="black"/>
                </a:solidFill>
              </a:rPr>
              <a:t>Above all…</a:t>
            </a:r>
          </a:p>
          <a:p>
            <a:r>
              <a:rPr lang="en-US" dirty="0">
                <a:solidFill>
                  <a:prstClr val="black"/>
                </a:solidFill>
              </a:rPr>
              <a:t>In particular…</a:t>
            </a:r>
          </a:p>
          <a:p>
            <a:r>
              <a:rPr lang="en-US" dirty="0">
                <a:solidFill>
                  <a:prstClr val="black"/>
                </a:solidFill>
              </a:rPr>
              <a:t>Indeed…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35220" y="906595"/>
            <a:ext cx="3168352" cy="1754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QUALIFYING</a:t>
            </a:r>
          </a:p>
          <a:p>
            <a:r>
              <a:rPr lang="en-US" dirty="0">
                <a:solidFill>
                  <a:prstClr val="black"/>
                </a:solidFill>
              </a:rPr>
              <a:t>Despite…		Yet…</a:t>
            </a:r>
          </a:p>
          <a:p>
            <a:r>
              <a:rPr lang="en-US" dirty="0">
                <a:solidFill>
                  <a:prstClr val="black"/>
                </a:solidFill>
              </a:rPr>
              <a:t>As  long as…	Unless…</a:t>
            </a:r>
          </a:p>
          <a:p>
            <a:r>
              <a:rPr lang="en-US" dirty="0">
                <a:solidFill>
                  <a:prstClr val="black"/>
                </a:solidFill>
              </a:rPr>
              <a:t>Apart from…	If…</a:t>
            </a:r>
          </a:p>
          <a:p>
            <a:r>
              <a:rPr lang="en-US" dirty="0">
                <a:solidFill>
                  <a:prstClr val="black"/>
                </a:solidFill>
              </a:rPr>
              <a:t>Moreover…	Except…</a:t>
            </a:r>
          </a:p>
          <a:p>
            <a:r>
              <a:rPr lang="en-US" dirty="0">
                <a:solidFill>
                  <a:prstClr val="black"/>
                </a:solidFill>
              </a:rPr>
              <a:t>However…	Although…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35220" y="2992953"/>
            <a:ext cx="3168352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ADDING</a:t>
            </a:r>
          </a:p>
          <a:p>
            <a:r>
              <a:rPr lang="en-US" dirty="0">
                <a:solidFill>
                  <a:prstClr val="black"/>
                </a:solidFill>
              </a:rPr>
              <a:t>In addition…	And…</a:t>
            </a:r>
          </a:p>
          <a:p>
            <a:r>
              <a:rPr lang="en-US" dirty="0">
                <a:solidFill>
                  <a:prstClr val="black"/>
                </a:solidFill>
              </a:rPr>
              <a:t>Too…		Also…</a:t>
            </a:r>
          </a:p>
          <a:p>
            <a:r>
              <a:rPr lang="en-US" dirty="0">
                <a:solidFill>
                  <a:prstClr val="black"/>
                </a:solidFill>
              </a:rPr>
              <a:t>Additionally…	As well as…</a:t>
            </a:r>
          </a:p>
          <a:p>
            <a:r>
              <a:rPr lang="en-US" dirty="0">
                <a:solidFill>
                  <a:prstClr val="black"/>
                </a:solidFill>
              </a:rPr>
              <a:t>Furthermore…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5220" y="4658653"/>
            <a:ext cx="3168352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ILLUSTRATING</a:t>
            </a:r>
          </a:p>
          <a:p>
            <a:r>
              <a:rPr lang="en-US" dirty="0">
                <a:solidFill>
                  <a:prstClr val="black"/>
                </a:solidFill>
              </a:rPr>
              <a:t>For instance…	Such as…</a:t>
            </a:r>
          </a:p>
          <a:p>
            <a:r>
              <a:rPr lang="en-US" dirty="0">
                <a:solidFill>
                  <a:prstClr val="black"/>
                </a:solidFill>
              </a:rPr>
              <a:t>In the case of…	So…</a:t>
            </a:r>
          </a:p>
          <a:p>
            <a:r>
              <a:rPr lang="en-US" dirty="0">
                <a:solidFill>
                  <a:prstClr val="black"/>
                </a:solidFill>
              </a:rPr>
              <a:t>For example…</a:t>
            </a:r>
          </a:p>
          <a:p>
            <a:r>
              <a:rPr lang="en-US" dirty="0">
                <a:solidFill>
                  <a:prstClr val="black"/>
                </a:solidFill>
              </a:rPr>
              <a:t>As revealed by…</a:t>
            </a:r>
          </a:p>
          <a:p>
            <a:r>
              <a:rPr lang="en-US" dirty="0">
                <a:solidFill>
                  <a:prstClr val="black"/>
                </a:solidFill>
              </a:rPr>
              <a:t>As illustrated by…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5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Climb the Ladder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012842"/>
              </p:ext>
            </p:extLst>
          </p:nvPr>
        </p:nvGraphicFramePr>
        <p:xfrm>
          <a:off x="1524000" y="1268760"/>
          <a:ext cx="9144000" cy="54249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2"/>
                <a:gridCol w="8604448"/>
              </a:tblGrid>
              <a:tr h="17275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A-A*</a:t>
                      </a:r>
                      <a:endParaRPr lang="en-US" sz="2800" dirty="0"/>
                    </a:p>
                  </a:txBody>
                  <a:tcPr vert="vert27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en-US" sz="2400" dirty="0" smtClean="0"/>
                        <a:t>To what extent 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400" baseline="0" dirty="0" smtClean="0"/>
                        <a:t>Do you think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400" baseline="0" dirty="0" smtClean="0"/>
                        <a:t>Evaluate whether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baseline="0" dirty="0" smtClean="0"/>
                        <a:t>(8-10m)  </a:t>
                      </a:r>
                      <a:r>
                        <a:rPr lang="en-US" sz="2400" b="1" baseline="0" dirty="0" smtClean="0"/>
                        <a:t>10+ connectives &amp; key words</a:t>
                      </a:r>
                    </a:p>
                  </a:txBody>
                  <a:tcPr anchor="ctr"/>
                </a:tc>
              </a:tr>
              <a:tr h="19697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C-B</a:t>
                      </a:r>
                      <a:endParaRPr lang="en-US" sz="2800" dirty="0"/>
                    </a:p>
                  </a:txBody>
                  <a:tcPr vert="vert27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en-US" sz="2400" baseline="0" dirty="0" smtClean="0"/>
                        <a:t>Explain 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400" baseline="0" dirty="0" smtClean="0"/>
                        <a:t>Compare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400" baseline="0" dirty="0" err="1" smtClean="0"/>
                        <a:t>Analyse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baseline="0" dirty="0" smtClean="0"/>
                        <a:t>(5-8m)       </a:t>
                      </a:r>
                      <a:r>
                        <a:rPr lang="en-US" sz="2400" b="1" baseline="0" dirty="0" smtClean="0"/>
                        <a:t> 5+ connectives &amp; key words</a:t>
                      </a:r>
                    </a:p>
                  </a:txBody>
                  <a:tcPr anchor="ctr"/>
                </a:tc>
              </a:tr>
              <a:tr h="17275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E-D</a:t>
                      </a:r>
                      <a:endParaRPr lang="en-US" sz="2800" dirty="0"/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en-US" sz="2400" baseline="0" dirty="0" smtClean="0"/>
                        <a:t>Define 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400" baseline="0" dirty="0" smtClean="0"/>
                        <a:t>Describe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400" baseline="0" dirty="0" smtClean="0"/>
                        <a:t>Identify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baseline="0" dirty="0" smtClean="0"/>
                        <a:t>(2-4m)      </a:t>
                      </a:r>
                      <a:r>
                        <a:rPr lang="en-US" sz="2400" b="1" baseline="0" dirty="0" smtClean="0"/>
                        <a:t>2 + connectives &amp; key words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1524000" y="620689"/>
            <a:ext cx="971600" cy="64633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pPr algn="ctr"/>
            <a:r>
              <a:rPr lang="en-US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ATD</a:t>
            </a:r>
          </a:p>
          <a:p>
            <a:pPr algn="ctr"/>
            <a:r>
              <a:rPr lang="en-US" sz="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Apply to</a:t>
            </a:r>
          </a:p>
          <a:p>
            <a:pPr algn="ctr"/>
            <a:r>
              <a:rPr lang="en-US" sz="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demonstrate</a:t>
            </a:r>
            <a:endParaRPr lang="en-US" sz="1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19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http://www.investopedia.com/video/play/working-capital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www.youtube.com/watch?v=7JBwhhrwUCk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What is working capital ? </a:t>
            </a:r>
          </a:p>
          <a:p>
            <a:endParaRPr lang="en-US" dirty="0"/>
          </a:p>
          <a:p>
            <a:r>
              <a:rPr lang="en-US" dirty="0" smtClean="0"/>
              <a:t>How does the Duck Shop manage working capital?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239" t="16056" r="45744" b="67133"/>
          <a:stretch/>
        </p:blipFill>
        <p:spPr>
          <a:xfrm>
            <a:off x="716455" y="4825144"/>
            <a:ext cx="5171090" cy="12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64325" y="2091559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dirty="0" smtClean="0"/>
              <a:t>. </a:t>
            </a:r>
          </a:p>
          <a:p>
            <a:pPr>
              <a:lnSpc>
                <a:spcPct val="90000"/>
              </a:lnSpc>
            </a:pPr>
            <a:endParaRPr lang="en-GB" altLang="en-US" dirty="0"/>
          </a:p>
          <a:p>
            <a:pPr lvl="1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b="1" dirty="0"/>
              <a:t>Working capital </a:t>
            </a:r>
            <a:r>
              <a:rPr lang="en-GB" altLang="en-US" b="1" dirty="0" smtClean="0"/>
              <a:t>=</a:t>
            </a:r>
            <a:endParaRPr lang="en-GB" altLang="en-US" b="1" dirty="0"/>
          </a:p>
          <a:p>
            <a:pPr lvl="1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b="1" dirty="0" smtClean="0"/>
              <a:t>current </a:t>
            </a:r>
            <a:r>
              <a:rPr lang="en-GB" altLang="en-US" b="1" dirty="0"/>
              <a:t>assets -</a:t>
            </a:r>
            <a:r>
              <a:rPr lang="en-GB" altLang="en-US" b="1" dirty="0" smtClean="0"/>
              <a:t> </a:t>
            </a:r>
            <a:r>
              <a:rPr lang="en-GB" altLang="en-US" b="1" dirty="0"/>
              <a:t>current </a:t>
            </a:r>
            <a:r>
              <a:rPr lang="en-GB" altLang="en-US" b="1" dirty="0" smtClean="0"/>
              <a:t>liabilities</a:t>
            </a:r>
          </a:p>
          <a:p>
            <a:pPr lvl="1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b="1" dirty="0" smtClean="0"/>
              <a:t>2- 1 (ideal) </a:t>
            </a:r>
            <a:endParaRPr lang="en-US" altLang="en-US" b="1" dirty="0"/>
          </a:p>
          <a:p>
            <a:pPr>
              <a:lnSpc>
                <a:spcPct val="90000"/>
              </a:lnSpc>
            </a:pPr>
            <a:endParaRPr lang="en-US" altLang="en-US" b="1" dirty="0">
              <a:solidFill>
                <a:schemeClr val="accent2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/>
              <a:t>Working Capital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725" y="3835619"/>
            <a:ext cx="3165060" cy="237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sson Templat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3590</TotalTime>
  <Words>589</Words>
  <Application>Microsoft Office PowerPoint</Application>
  <PresentationFormat>Widescreen</PresentationFormat>
  <Paragraphs>194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MS Mincho</vt:lpstr>
      <vt:lpstr>Arial</vt:lpstr>
      <vt:lpstr>Calibri</vt:lpstr>
      <vt:lpstr>Times New Roman</vt:lpstr>
      <vt:lpstr>Wingdings</vt:lpstr>
      <vt:lpstr>Lesson Template 2</vt:lpstr>
      <vt:lpstr>PowerPoint Presentation</vt:lpstr>
      <vt:lpstr>PowerPoint Presentation</vt:lpstr>
      <vt:lpstr>Lesson Objectives </vt:lpstr>
      <vt:lpstr>Planning Tools</vt:lpstr>
      <vt:lpstr>PowerPoint Presentation</vt:lpstr>
      <vt:lpstr>PowerPoint Presentation</vt:lpstr>
      <vt:lpstr>Climb the Ladder</vt:lpstr>
      <vt:lpstr>Videos </vt:lpstr>
      <vt:lpstr>Working Capital</vt:lpstr>
      <vt:lpstr> WC Problems</vt:lpstr>
      <vt:lpstr>Methods of Improving WC</vt:lpstr>
      <vt:lpstr>Definitions Test 8/10/15</vt:lpstr>
      <vt:lpstr>Climb the Ladder</vt:lpstr>
      <vt:lpstr>Pass the Parcel</vt:lpstr>
      <vt:lpstr>PowerPoint Presentation</vt:lpstr>
      <vt:lpstr>PowerPoint Presentation</vt:lpstr>
      <vt:lpstr>PowerPoint Presentation</vt:lpstr>
      <vt:lpstr>5 minutes. . . GO</vt:lpstr>
    </vt:vector>
  </TitlesOfParts>
  <Company>Newton International School - Lagoon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student1</dc:creator>
  <cp:lastModifiedBy>teacher</cp:lastModifiedBy>
  <cp:revision>37</cp:revision>
  <dcterms:created xsi:type="dcterms:W3CDTF">2015-02-08T10:17:35Z</dcterms:created>
  <dcterms:modified xsi:type="dcterms:W3CDTF">2015-10-05T06:36:46Z</dcterms:modified>
</cp:coreProperties>
</file>